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8"/>
  </p:notesMasterIdLst>
  <p:handoutMasterIdLst>
    <p:handoutMasterId r:id="rId39"/>
  </p:handoutMasterIdLst>
  <p:sldIdLst>
    <p:sldId id="292" r:id="rId2"/>
    <p:sldId id="673" r:id="rId3"/>
    <p:sldId id="675" r:id="rId4"/>
    <p:sldId id="683" r:id="rId5"/>
    <p:sldId id="700" r:id="rId6"/>
    <p:sldId id="684" r:id="rId7"/>
    <p:sldId id="686" r:id="rId8"/>
    <p:sldId id="679" r:id="rId9"/>
    <p:sldId id="680" r:id="rId10"/>
    <p:sldId id="665" r:id="rId11"/>
    <p:sldId id="666" r:id="rId12"/>
    <p:sldId id="667" r:id="rId13"/>
    <p:sldId id="668" r:id="rId14"/>
    <p:sldId id="697" r:id="rId15"/>
    <p:sldId id="687" r:id="rId16"/>
    <p:sldId id="696" r:id="rId17"/>
    <p:sldId id="669" r:id="rId18"/>
    <p:sldId id="704" r:id="rId19"/>
    <p:sldId id="671" r:id="rId20"/>
    <p:sldId id="698" r:id="rId21"/>
    <p:sldId id="701" r:id="rId22"/>
    <p:sldId id="699" r:id="rId23"/>
    <p:sldId id="688" r:id="rId24"/>
    <p:sldId id="705" r:id="rId25"/>
    <p:sldId id="689" r:id="rId26"/>
    <p:sldId id="706" r:id="rId27"/>
    <p:sldId id="710" r:id="rId28"/>
    <p:sldId id="707" r:id="rId29"/>
    <p:sldId id="708" r:id="rId30"/>
    <p:sldId id="703" r:id="rId31"/>
    <p:sldId id="711" r:id="rId32"/>
    <p:sldId id="712" r:id="rId33"/>
    <p:sldId id="691" r:id="rId34"/>
    <p:sldId id="694" r:id="rId35"/>
    <p:sldId id="661" r:id="rId36"/>
    <p:sldId id="695" r:id="rId3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FF"/>
    <a:srgbClr val="0033CC"/>
    <a:srgbClr val="CCFFFF"/>
    <a:srgbClr val="6666FF"/>
    <a:srgbClr val="FF00FF"/>
    <a:srgbClr val="33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14" autoAdjust="0"/>
    <p:restoredTop sz="94737" autoAdjust="0"/>
  </p:normalViewPr>
  <p:slideViewPr>
    <p:cSldViewPr>
      <p:cViewPr>
        <p:scale>
          <a:sx n="75" d="100"/>
          <a:sy n="75" d="100"/>
        </p:scale>
        <p:origin x="-2052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5FFE424-D3C5-4F09-9E7B-C1345D0AB99D}" type="datetimeFigureOut">
              <a:rPr lang="it-IT"/>
              <a:pPr>
                <a:defRPr/>
              </a:pPr>
              <a:t>15/03/2016</a:t>
            </a:fld>
            <a:endParaRPr lang="it-IT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08778A2-19C6-465D-B12A-44452696C0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2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A0A4F1-B34C-4D1F-BE3A-D53F061E1F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870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smtClean="0"/>
              <a:t>Per quanto riguarda la valutazione, a richiesta dell’interessato, il periodo preso in oggetto dalla procedura di valutazione riguarda gli ultimi tre anni di servizio prestato dall’interessato.</a:t>
            </a:r>
          </a:p>
          <a:p>
            <a:r>
              <a:rPr lang="it-IT" altLang="it-IT" smtClean="0"/>
              <a:t>Nel caso in cui il servizio triennale non sia stato svolto interamente nella scuola di attuale servizio del docente, il dirigente scolastico acquisisce gli opportuni elementi di informazione.</a:t>
            </a:r>
          </a:p>
          <a:p>
            <a:endParaRPr lang="it-IT" altLang="it-IT" smtClean="0"/>
          </a:p>
          <a:p>
            <a:r>
              <a:rPr lang="it-IT" altLang="it-IT" smtClean="0"/>
              <a:t> In riferimento alla riabilitazione, il Comitato annulla gli effetti delle sanzioni disciplinari inflitte ai docenti a condizione che il sanzionato abbia mantenuto unacondotta meritevole. Dall’annullamento degli effetti della sanzione non può derivare al sanzionato alcun diritto di risarcimento per la sanzione comunque scontata.</a:t>
            </a:r>
          </a:p>
          <a:p>
            <a:r>
              <a:rPr lang="it-IT" altLang="it-IT" smtClean="0"/>
              <a:t>Tutte le sanzioni possono essere annullate a due anni di distanza dalla loro applicazione. La sospensione dall’insegnamento per sei mesi e l’utilizzazione, trascorso questo periodo, in compiti diversi dall’insegnamento o dalla funzione direttiva possono essere annullati allo scadere del quinto anno successivo all’applicazione.</a:t>
            </a:r>
          </a:p>
          <a:p>
            <a:endParaRPr lang="it-IT" altLang="it-IT" smtClean="0"/>
          </a:p>
          <a:p>
            <a:pPr eaLnBrk="1" hangingPunct="1">
              <a:spcBef>
                <a:spcPct val="0"/>
              </a:spcBef>
            </a:pPr>
            <a:r>
              <a:rPr lang="it-IT" altLang="it-IT" sz="1600" smtClean="0">
                <a:solidFill>
                  <a:srgbClr val="000000"/>
                </a:solidFill>
              </a:rPr>
              <a:t> Per queste due fattispecie il comitato opera con la presenza dei genitori e degli studenti, salvo che la valutazione del docente riguardi un membro del comitato che verrà sostituito dal consiglio di istituto. </a:t>
            </a:r>
          </a:p>
        </p:txBody>
      </p:sp>
      <p:sp>
        <p:nvSpPr>
          <p:cNvPr id="32772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 altLang="it-IT" smtClean="0">
              <a:latin typeface="Arial" pitchFamily="34" charset="0"/>
            </a:endParaRPr>
          </a:p>
        </p:txBody>
      </p:sp>
      <p:sp>
        <p:nvSpPr>
          <p:cNvPr id="32773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FA565-77FB-4073-A5A2-6C6E22E191DB}" type="slidenum">
              <a:rPr lang="it-IT" altLang="it-IT" smtClean="0">
                <a:latin typeface="Arial" pitchFamily="34" charset="0"/>
              </a:rPr>
              <a:pPr>
                <a:defRPr/>
              </a:pPr>
              <a:t>33</a:t>
            </a:fld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7A57-ED7E-40FB-9D30-D9D58EE9D7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4CAC-E565-4D44-8AA3-944281C8EF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BF8B-B65D-4EE3-8392-D5C20EBF66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987F-E258-47FC-BC88-81617A9767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2FE7-77BC-4C58-9664-AE2FD665F2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B6E0-C968-4AD9-9922-E56B9F5803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7A45-EFA9-49C2-BA20-5BA3945ABE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050D-487C-40C5-8269-D6DF774B00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3C55-9984-4187-B476-054C659464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D2B2-201C-4448-B35B-6D023B4B83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6E751-966B-4F5F-A48C-4A3C90F460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FDDF052-A55A-408F-89C1-8861CA1A90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it/url?sa=i&amp;rct=j&amp;q=&amp;esrc=s&amp;source=images&amp;cd=&amp;cad=rja&amp;uact=8&amp;ved=&amp;url=http://www.domotica.it/expo/schede/kblue_srl_ita.htm&amp;ei=t40zVZrjCsvQ7Ab0moHoAQ&amp;psig=AFQjCNFqRYCv2cMJZTaXgmbJtwkg0TZytA&amp;ust=14295283755324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google.it/url?sa=i&amp;rct=j&amp;q=&amp;esrc=s&amp;source=images&amp;cd=&amp;cad=rja&amp;uact=8&amp;ved=0CAcQjRw&amp;url=http://www.edeamicis.com/WEB3/!%20!%20%20FORMAZIONE/FORMAZIONE.htm&amp;ei=QY4zVdOgLcrYat_pgNAF&amp;psig=AFQjCNFqRYCv2cMJZTaXgmbJtwkg0TZytA&amp;ust=1429528375532417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" Target="slide17.xml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it/url?sa=i&amp;rct=j&amp;q=&amp;esrc=s&amp;source=images&amp;cd=&amp;cad=rja&amp;uact=8&amp;docid=3k6p6kAJIagXBM&amp;tbnid=r4E6oY3vwl_bkM:&amp;ved=0CAUQjRw&amp;url=http://www.adiantum.it/public/2336-contratto-prematrimoniale--come-funziona-(se-funziona)-in-italia--.asp&amp;ei=c-SIU9mjLoGYO4m4gPAJ&amp;bvm=bv.67720277,d.d2k&amp;psig=AFQjCNEZcLlBQL8xBjXcUw7tZEPepWL8sg&amp;ust=140156669626755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it/url?url=http://www.trasportinforma.it/?p=4037&amp;rct=j&amp;frm=1&amp;q=&amp;esrc=s&amp;sa=U&amp;ei=Zdg0VcyBEMaKsAG494G4Dw&amp;ved=0CCYQ9QEwCA&amp;sig2=ncjkH6JJo5PFO7BlyLtnwg&amp;usg=AFQjCNGSuJwcC-xJdmkWIoRkJVootc-e9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http://www.google.it/url?sa=i&amp;rct=j&amp;q=&amp;esrc=s&amp;source=images&amp;cd=&amp;cad=rja&amp;uact=8&amp;ved=0CAcQjRw&amp;url=http://geo.soccorsolegale.it/&amp;ei=TEs1Ve32HpD3arjpgMgB&amp;bvm=bv.91071109,d.ZGU&amp;psig=AFQjCNGORmjFgbGmpjoS8l5VNzH8l4BloQ&amp;ust=1429642425150975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916832"/>
            <a:ext cx="9144000" cy="1569660"/>
          </a:xfrm>
          <a:prstGeom prst="rect">
            <a:avLst/>
          </a:prstGeom>
          <a:solidFill>
            <a:srgbClr val="FFC000"/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Formazione docenti neoassunti</a:t>
            </a:r>
          </a:p>
          <a:p>
            <a:pPr algn="ctr">
              <a:defRPr/>
            </a:pPr>
            <a:r>
              <a:rPr lang="it-IT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a.s.</a:t>
            </a:r>
            <a:r>
              <a:rPr lang="it-IT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r>
              <a:rPr lang="it-IT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2015/2016</a:t>
            </a:r>
          </a:p>
          <a:p>
            <a:pPr algn="ctr">
              <a:defRPr/>
            </a:pPr>
            <a:r>
              <a:rPr lang="it-IT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Percorso formativo.</a:t>
            </a:r>
            <a:endParaRPr lang="it-IT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pic>
        <p:nvPicPr>
          <p:cNvPr id="7" name="Immagine 6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0577" cy="182469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8" name="Rettangolo 7"/>
          <p:cNvSpPr/>
          <p:nvPr/>
        </p:nvSpPr>
        <p:spPr>
          <a:xfrm>
            <a:off x="1547664" y="-27384"/>
            <a:ext cx="7596336" cy="187220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dirty="0"/>
          </a:p>
          <a:p>
            <a:pPr algn="ctr">
              <a:spcBef>
                <a:spcPts val="600"/>
              </a:spcBef>
              <a:defRPr/>
            </a:pPr>
            <a:r>
              <a:rPr lang="it-IT" sz="3600" b="1" dirty="0">
                <a:solidFill>
                  <a:schemeClr val="tx1"/>
                </a:solidFill>
                <a:latin typeface="Palace Script MT" pitchFamily="66" charset="0"/>
                <a:ea typeface="Verdana" pitchFamily="34" charset="0"/>
                <a:cs typeface="Verdana" pitchFamily="34" charset="0"/>
              </a:rPr>
              <a:t>Ministero dell’Istruzione, dell’ Università e della Ricerca</a:t>
            </a:r>
            <a:endParaRPr lang="it-IT" sz="3600" dirty="0">
              <a:solidFill>
                <a:schemeClr val="tx1"/>
              </a:solidFill>
              <a:latin typeface="Palace Script MT" pitchFamily="66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Ufficio Scolastico Regionale per la </a:t>
            </a:r>
            <a:r>
              <a:rPr lang="it-IT" sz="20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Calabria</a:t>
            </a:r>
            <a:endParaRPr lang="it-IT" sz="20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DIREZIONE  GENERALE</a:t>
            </a: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576064" cy="52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mastrocola_scuola-elementare_350x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501008"/>
            <a:ext cx="3794075" cy="2374007"/>
          </a:xfrm>
          <a:prstGeom prst="rect">
            <a:avLst/>
          </a:prstGeom>
        </p:spPr>
      </p:pic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it-IT" dirty="0"/>
              <a:t>Il periodo di prova e di formazione dei docenti </a:t>
            </a:r>
            <a:r>
              <a:rPr lang="it-IT" dirty="0" smtClean="0"/>
              <a:t>neo </a:t>
            </a:r>
            <a:r>
              <a:rPr lang="it-IT" dirty="0"/>
              <a:t>assunti ha l’obiettivo di </a:t>
            </a:r>
            <a:r>
              <a:rPr lang="it-IT" dirty="0" smtClean="0"/>
              <a:t>verificare</a:t>
            </a:r>
            <a:r>
              <a:rPr lang="it-IT" dirty="0"/>
              <a:t>: 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il </a:t>
            </a:r>
            <a:r>
              <a:rPr lang="it-IT" b="1" dirty="0" smtClean="0">
                <a:solidFill>
                  <a:srgbClr val="0000FF"/>
                </a:solidFill>
              </a:rPr>
              <a:t>corretto possesso ed esercizio delle </a:t>
            </a:r>
            <a:r>
              <a:rPr lang="it-IT" b="1" dirty="0">
                <a:solidFill>
                  <a:srgbClr val="0000FF"/>
                </a:solidFill>
              </a:rPr>
              <a:t>competenze culturali, disciplinari, didattiche </a:t>
            </a:r>
            <a:r>
              <a:rPr lang="it-IT" b="1" dirty="0" smtClean="0">
                <a:solidFill>
                  <a:srgbClr val="0000FF"/>
                </a:solidFill>
              </a:rPr>
              <a:t>e metodologiche </a:t>
            </a:r>
            <a:r>
              <a:rPr lang="it-IT" dirty="0" smtClean="0"/>
              <a:t>con riferimento ai nuclei fondanti dei saperi, ai traguardi di competenza e agli obiettivi di apprendimento previsti dagli ordinamenti vigenti;</a:t>
            </a:r>
            <a:endParaRPr lang="it-IT" dirty="0"/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il </a:t>
            </a:r>
            <a:r>
              <a:rPr lang="it-IT" b="1" dirty="0" smtClean="0">
                <a:solidFill>
                  <a:srgbClr val="3366FF"/>
                </a:solidFill>
              </a:rPr>
              <a:t>corretto possesso ed esercizio delle </a:t>
            </a:r>
            <a:r>
              <a:rPr lang="it-IT" b="1" dirty="0">
                <a:solidFill>
                  <a:srgbClr val="3366FF"/>
                </a:solidFill>
              </a:rPr>
              <a:t>competenze relazionali, organizzative e </a:t>
            </a:r>
            <a:r>
              <a:rPr lang="it-IT" b="1" dirty="0" smtClean="0">
                <a:solidFill>
                  <a:srgbClr val="3366FF"/>
                </a:solidFill>
              </a:rPr>
              <a:t>gestionali</a:t>
            </a:r>
            <a:r>
              <a:rPr lang="it-IT" dirty="0" smtClean="0"/>
              <a:t>; </a:t>
            </a:r>
            <a:endParaRPr lang="it-IT" dirty="0"/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l’</a:t>
            </a:r>
            <a:r>
              <a:rPr lang="it-IT" b="1" dirty="0" smtClean="0">
                <a:solidFill>
                  <a:srgbClr val="0033CC"/>
                </a:solidFill>
              </a:rPr>
              <a:t>osservanza dei doveri connessi con lo status </a:t>
            </a:r>
            <a:r>
              <a:rPr lang="it-IT" b="1" dirty="0">
                <a:solidFill>
                  <a:srgbClr val="0033CC"/>
                </a:solidFill>
              </a:rPr>
              <a:t>di dipendente pubblico </a:t>
            </a:r>
            <a:r>
              <a:rPr lang="it-IT" dirty="0"/>
              <a:t>e inerenti la funzione docente; </a:t>
            </a:r>
            <a:endParaRPr lang="it-IT" dirty="0" smtClean="0"/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la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partecipazione alle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attività formative e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il raggiungimento degli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obiettivi </a:t>
            </a:r>
            <a:r>
              <a:rPr lang="it-IT" dirty="0" smtClean="0"/>
              <a:t> dalle stesse previsti.</a:t>
            </a:r>
            <a:endParaRPr lang="it-IT" dirty="0"/>
          </a:p>
          <a:p>
            <a:pPr algn="just">
              <a:buFont typeface="Arial" pitchFamily="34" charset="0"/>
              <a:buChar char="•"/>
              <a:defRPr/>
            </a:pPr>
            <a:endParaRPr lang="it-IT" dirty="0"/>
          </a:p>
          <a:p>
            <a:pPr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Criteri per la valutazione del docente in periodo di formazione e di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prova </a:t>
            </a:r>
            <a:r>
              <a:rPr lang="it-I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art.4</a:t>
            </a:r>
            <a:endParaRPr lang="it-IT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107950" y="2276475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07950" y="3860800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07950" y="4581525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07950" y="5229225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513"/>
            <a:ext cx="8435975" cy="5616847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dirty="0"/>
              <a:t>Per </a:t>
            </a:r>
            <a:r>
              <a:rPr lang="it-IT" dirty="0" smtClean="0"/>
              <a:t>dette finalità </a:t>
            </a:r>
            <a:r>
              <a:rPr lang="it-IT" dirty="0"/>
              <a:t>il </a:t>
            </a:r>
            <a:r>
              <a:rPr lang="it-IT" dirty="0" smtClean="0"/>
              <a:t>Dirigente </a:t>
            </a:r>
            <a:r>
              <a:rPr lang="it-IT" dirty="0"/>
              <a:t>S</a:t>
            </a:r>
            <a:r>
              <a:rPr lang="it-IT" dirty="0" smtClean="0"/>
              <a:t>colastico </a:t>
            </a:r>
            <a:r>
              <a:rPr lang="it-IT" dirty="0"/>
              <a:t>mette a disposizione del docente: </a:t>
            </a:r>
            <a:endParaRPr lang="it-IT" dirty="0" smtClean="0"/>
          </a:p>
          <a:p>
            <a:pPr>
              <a:buFont typeface="Arial" pitchFamily="34" charset="0"/>
              <a:buNone/>
              <a:defRPr/>
            </a:pPr>
            <a:r>
              <a:rPr lang="it-IT" dirty="0" smtClean="0"/>
              <a:t>• </a:t>
            </a:r>
            <a:r>
              <a:rPr lang="it-IT" dirty="0"/>
              <a:t>il </a:t>
            </a:r>
            <a:r>
              <a:rPr lang="it-IT" dirty="0" smtClean="0"/>
              <a:t>Piano Triennale dell’Offerta Formativa</a:t>
            </a:r>
            <a:r>
              <a:rPr lang="it-IT" dirty="0"/>
              <a:t>, </a:t>
            </a:r>
          </a:p>
          <a:p>
            <a:pPr>
              <a:buFont typeface="Arial" pitchFamily="34" charset="0"/>
              <a:buNone/>
              <a:defRPr/>
            </a:pPr>
            <a:r>
              <a:rPr lang="it-IT" dirty="0"/>
              <a:t>• la documentazione tecnico-didattica delle classi </a:t>
            </a:r>
            <a:endParaRPr lang="it-IT" dirty="0" smtClean="0"/>
          </a:p>
          <a:p>
            <a:pPr>
              <a:buFont typeface="Arial" pitchFamily="34" charset="0"/>
              <a:buNone/>
              <a:defRPr/>
            </a:pPr>
            <a:r>
              <a:rPr lang="it-IT" dirty="0" smtClean="0"/>
              <a:t>   di </a:t>
            </a:r>
            <a:r>
              <a:rPr lang="it-IT" dirty="0"/>
              <a:t>pertinenza del docente neo immesso in </a:t>
            </a:r>
            <a:r>
              <a:rPr lang="it-IT" dirty="0" smtClean="0"/>
              <a:t>ruolo.</a:t>
            </a:r>
          </a:p>
          <a:p>
            <a:pPr>
              <a:buFont typeface="Arial" pitchFamily="34" charset="0"/>
              <a:buNone/>
              <a:defRPr/>
            </a:pPr>
            <a:endParaRPr lang="it-IT" dirty="0" smtClean="0"/>
          </a:p>
          <a:p>
            <a:pPr algn="ctr">
              <a:buFont typeface="Arial" pitchFamily="34" charset="0"/>
              <a:buNone/>
              <a:defRPr/>
            </a:pPr>
            <a:r>
              <a:rPr lang="it-IT" dirty="0" smtClean="0"/>
              <a:t>PREDISPOSIZIONE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it-IT" dirty="0" smtClean="0"/>
              <a:t>                 PROGRAMMAZIONE ANNUALE</a:t>
            </a:r>
          </a:p>
          <a:p>
            <a:pPr algn="ctr">
              <a:buFont typeface="Arial" pitchFamily="34" charset="0"/>
              <a:buNone/>
              <a:defRPr/>
            </a:pPr>
            <a:endParaRPr lang="it-IT" dirty="0"/>
          </a:p>
          <a:p>
            <a:pPr>
              <a:defRPr/>
            </a:pPr>
            <a:r>
              <a:rPr lang="it-IT" dirty="0" smtClean="0"/>
              <a:t> </a:t>
            </a:r>
            <a:r>
              <a:rPr lang="it-IT" dirty="0"/>
              <a:t>sugli </a:t>
            </a:r>
            <a:r>
              <a:rPr lang="it-IT" b="1" dirty="0">
                <a:solidFill>
                  <a:srgbClr val="0033CC"/>
                </a:solidFill>
              </a:rPr>
              <a:t>esiti </a:t>
            </a:r>
            <a:r>
              <a:rPr lang="it-IT" b="1" dirty="0" smtClean="0">
                <a:solidFill>
                  <a:srgbClr val="0033CC"/>
                </a:solidFill>
              </a:rPr>
              <a:t>di apprendimento </a:t>
            </a:r>
            <a:r>
              <a:rPr lang="it-IT" dirty="0"/>
              <a:t>attesi,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sulle </a:t>
            </a:r>
            <a:r>
              <a:rPr lang="it-IT" b="1" dirty="0">
                <a:solidFill>
                  <a:srgbClr val="0033CC"/>
                </a:solidFill>
              </a:rPr>
              <a:t>metodologie didattiche </a:t>
            </a:r>
            <a:r>
              <a:rPr lang="it-IT" dirty="0"/>
              <a:t>da utilizzare,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sulle </a:t>
            </a:r>
            <a:r>
              <a:rPr lang="it-IT" b="1" dirty="0">
                <a:solidFill>
                  <a:srgbClr val="0033CC"/>
                </a:solidFill>
              </a:rPr>
              <a:t>strategie inclusive </a:t>
            </a:r>
            <a:r>
              <a:rPr lang="it-IT" dirty="0"/>
              <a:t>per gli alunni BES e per le eccellenze,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sugli </a:t>
            </a:r>
            <a:r>
              <a:rPr lang="it-IT" b="1" dirty="0">
                <a:solidFill>
                  <a:srgbClr val="0033CC"/>
                </a:solidFill>
              </a:rPr>
              <a:t>strumenti e sui criteri di valutazione </a:t>
            </a:r>
            <a:r>
              <a:rPr lang="it-IT" dirty="0"/>
              <a:t>degli alunni. </a:t>
            </a:r>
            <a:endParaRPr lang="it-IT" dirty="0" smtClean="0"/>
          </a:p>
          <a:p>
            <a:pPr>
              <a:buFont typeface="Arial" pitchFamily="34" charset="0"/>
              <a:buNone/>
              <a:defRPr/>
            </a:pPr>
            <a:r>
              <a:rPr lang="it-IT" altLang="it-IT" sz="4000" b="1" dirty="0" smtClean="0"/>
              <a:t> </a:t>
            </a:r>
            <a:r>
              <a:rPr lang="it-IT" altLang="it-IT" sz="1800" dirty="0" smtClean="0"/>
              <a:t>(art. 4 D.M. 850/2015)</a:t>
            </a:r>
            <a:endParaRPr lang="it-IT" sz="1800" dirty="0"/>
          </a:p>
          <a:p>
            <a:pPr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6512" y="-27384"/>
            <a:ext cx="9180512" cy="1008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criterio a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)</a:t>
            </a:r>
            <a:r>
              <a:rPr lang="it-IT" sz="3200" b="1" dirty="0" smtClean="0">
                <a:solidFill>
                  <a:srgbClr val="0000FF"/>
                </a:solidFill>
              </a:rPr>
              <a:t> </a:t>
            </a:r>
            <a:r>
              <a:rPr lang="it-IT" sz="1400" b="1" dirty="0" smtClean="0">
                <a:solidFill>
                  <a:srgbClr val="0000FF"/>
                </a:solidFill>
              </a:rPr>
              <a:t>corretto possesso ed esercizio delle competenze culturali, disciplinari, didattiche e metodologiche </a:t>
            </a:r>
            <a:endParaRPr lang="it-IT" sz="1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pic>
        <p:nvPicPr>
          <p:cNvPr id="8" name="Immagine 7" descr="pt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1412776"/>
            <a:ext cx="1708398" cy="1198428"/>
          </a:xfrm>
          <a:prstGeom prst="rect">
            <a:avLst/>
          </a:prstGeom>
        </p:spPr>
      </p:pic>
      <p:pic>
        <p:nvPicPr>
          <p:cNvPr id="9" name="Immagine 8" descr="programmazi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924944"/>
            <a:ext cx="1826553" cy="1368152"/>
          </a:xfrm>
          <a:prstGeom prst="rect">
            <a:avLst/>
          </a:prstGeom>
        </p:spPr>
      </p:pic>
      <p:sp>
        <p:nvSpPr>
          <p:cNvPr id="12" name="Freccia in giù 11"/>
          <p:cNvSpPr/>
          <p:nvPr/>
        </p:nvSpPr>
        <p:spPr>
          <a:xfrm>
            <a:off x="4644008" y="2852936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7715250" cy="3992563"/>
          </a:xfrm>
        </p:spPr>
        <p:txBody>
          <a:bodyPr>
            <a:normAutofit fontScale="92500"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it-IT" sz="3000" dirty="0" smtClean="0"/>
              <a:t>Ai fini della verifica del criterio b) sono valutate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t-IT" sz="3000" dirty="0" smtClean="0"/>
              <a:t>- l’</a:t>
            </a:r>
            <a:r>
              <a:rPr lang="it-IT" sz="3000" b="1" dirty="0" smtClean="0">
                <a:solidFill>
                  <a:srgbClr val="0033CC"/>
                </a:solidFill>
              </a:rPr>
              <a:t>attitudine </a:t>
            </a:r>
            <a:r>
              <a:rPr lang="it-IT" sz="3000" b="1" dirty="0">
                <a:solidFill>
                  <a:srgbClr val="0033CC"/>
                </a:solidFill>
              </a:rPr>
              <a:t>collaborativa del </a:t>
            </a:r>
            <a:r>
              <a:rPr lang="it-IT" sz="3000" b="1" dirty="0" smtClean="0">
                <a:solidFill>
                  <a:srgbClr val="0033CC"/>
                </a:solidFill>
              </a:rPr>
              <a:t>docente</a:t>
            </a:r>
            <a:r>
              <a:rPr lang="it-IT" sz="3000" dirty="0" smtClean="0"/>
              <a:t> </a:t>
            </a:r>
            <a:r>
              <a:rPr lang="it-IT" sz="3000" dirty="0"/>
              <a:t>nei contesti didattici, progettuali, </a:t>
            </a:r>
            <a:r>
              <a:rPr lang="it-IT" sz="3000" dirty="0" smtClean="0"/>
              <a:t>collegiali,con </a:t>
            </a:r>
            <a:r>
              <a:rPr lang="it-IT" sz="3000" dirty="0"/>
              <a:t>le famiglie e con il personale </a:t>
            </a:r>
            <a:r>
              <a:rPr lang="it-IT" sz="3000" dirty="0" smtClean="0"/>
              <a:t>scolastico; </a:t>
            </a:r>
            <a:endParaRPr lang="it-IT" sz="3000" dirty="0"/>
          </a:p>
          <a:p>
            <a:pPr algn="just">
              <a:buFont typeface="Arial" pitchFamily="34" charset="0"/>
              <a:buNone/>
              <a:defRPr/>
            </a:pPr>
            <a:r>
              <a:rPr lang="it-IT" sz="3000" dirty="0" smtClean="0"/>
              <a:t>- la </a:t>
            </a:r>
            <a:r>
              <a:rPr lang="it-IT" sz="3000" b="1" dirty="0">
                <a:solidFill>
                  <a:srgbClr val="0033CC"/>
                </a:solidFill>
              </a:rPr>
              <a:t>capacità di affrontare situazioni relazionali </a:t>
            </a:r>
            <a:r>
              <a:rPr lang="it-IT" sz="3000" dirty="0"/>
              <a:t>complesse e dinamiche </a:t>
            </a:r>
            <a:r>
              <a:rPr lang="it-IT" sz="3000" dirty="0" smtClean="0"/>
              <a:t>interculturali; </a:t>
            </a:r>
            <a:endParaRPr lang="it-IT" sz="3000" dirty="0"/>
          </a:p>
          <a:p>
            <a:pPr algn="just">
              <a:buFont typeface="Arial" pitchFamily="34" charset="0"/>
              <a:buNone/>
              <a:defRPr/>
            </a:pPr>
            <a:r>
              <a:rPr lang="it-IT" sz="3000" dirty="0" smtClean="0"/>
              <a:t>- la </a:t>
            </a:r>
            <a:r>
              <a:rPr lang="it-IT" sz="3000" b="1" dirty="0">
                <a:solidFill>
                  <a:srgbClr val="0033CC"/>
                </a:solidFill>
              </a:rPr>
              <a:t>partecipazione attiva </a:t>
            </a:r>
            <a:r>
              <a:rPr lang="it-IT" sz="3000" dirty="0"/>
              <a:t>e il sostegno ai piani di miglioramento dell’istituzione scolastica. </a:t>
            </a:r>
          </a:p>
          <a:p>
            <a:pPr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criterio b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)</a:t>
            </a:r>
            <a:r>
              <a:rPr lang="it-IT" sz="3200" b="1" dirty="0" smtClean="0">
                <a:solidFill>
                  <a:srgbClr val="3366FF"/>
                </a:solidFill>
              </a:rPr>
              <a:t> </a:t>
            </a:r>
            <a:r>
              <a:rPr lang="it-IT" sz="1400" b="1" dirty="0" smtClean="0">
                <a:solidFill>
                  <a:srgbClr val="3366FF"/>
                </a:solidFill>
              </a:rPr>
              <a:t>corretto possesso ed esercizio delle competenze relazionali, organizzative e gestionali</a:t>
            </a:r>
            <a:endParaRPr lang="it-IT" sz="1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10" name="Immagine 9" descr="COLLABORAZI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581128"/>
            <a:ext cx="2286005" cy="177394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 noGrp="1"/>
          </p:cNvSpPr>
          <p:nvPr>
            <p:ph idx="1"/>
          </p:nvPr>
        </p:nvSpPr>
        <p:spPr>
          <a:xfrm>
            <a:off x="0" y="1340768"/>
            <a:ext cx="7715250" cy="4713188"/>
          </a:xfrm>
        </p:spPr>
        <p:txBody>
          <a:bodyPr/>
          <a:lstStyle/>
          <a:p>
            <a:endParaRPr lang="it-IT" altLang="it-IT" dirty="0" smtClean="0"/>
          </a:p>
          <a:p>
            <a:pPr algn="just"/>
            <a:r>
              <a:rPr lang="it-IT" altLang="it-IT" sz="3000" dirty="0" smtClean="0"/>
              <a:t>Ai fini della verifica del criterio c) </a:t>
            </a:r>
          </a:p>
          <a:p>
            <a:pPr algn="just">
              <a:buFont typeface="Arial" charset="0"/>
              <a:buNone/>
            </a:pPr>
            <a:r>
              <a:rPr lang="it-IT" altLang="it-IT" sz="3000" dirty="0" smtClean="0"/>
              <a:t>    costituiscono parametri di riferimento:</a:t>
            </a:r>
          </a:p>
          <a:p>
            <a:r>
              <a:rPr lang="it-IT" altLang="it-IT" sz="3000" b="1" dirty="0" smtClean="0"/>
              <a:t>Il D. </a:t>
            </a:r>
            <a:r>
              <a:rPr lang="it-IT" altLang="it-IT" sz="3000" b="1" dirty="0" err="1" smtClean="0"/>
              <a:t>Lgs</a:t>
            </a:r>
            <a:r>
              <a:rPr lang="it-IT" altLang="it-IT" sz="3000" b="1" dirty="0" smtClean="0"/>
              <a:t>. n. 165/2001</a:t>
            </a:r>
            <a:r>
              <a:rPr lang="it-IT" sz="2800" b="1" dirty="0" smtClean="0"/>
              <a:t>recante: “</a:t>
            </a:r>
            <a:r>
              <a:rPr lang="it-IT" sz="2800" b="1" i="1" dirty="0" smtClean="0"/>
              <a:t>Norme generali sull'ordinamento del lavoro alle dipendenze delle amministrazioni pubbliche”</a:t>
            </a:r>
            <a:r>
              <a:rPr lang="it-IT" altLang="it-IT" sz="3000" b="1" dirty="0" smtClean="0"/>
              <a:t>;</a:t>
            </a:r>
          </a:p>
          <a:p>
            <a:pPr algn="just">
              <a:buFontTx/>
              <a:buChar char="-"/>
            </a:pPr>
            <a:r>
              <a:rPr lang="it-IT" altLang="it-IT" sz="3000" b="1" dirty="0" smtClean="0"/>
              <a:t>Il DPR n. 62/2013</a:t>
            </a:r>
            <a:r>
              <a:rPr lang="it-IT" altLang="it-IT" sz="2800" b="1" dirty="0" smtClean="0"/>
              <a:t> </a:t>
            </a:r>
            <a:r>
              <a:rPr lang="it-IT" altLang="it-IT" sz="2400" b="1" dirty="0" smtClean="0"/>
              <a:t>(Regolamento recante il Codice di comportamento dei dipendenti pubblici);</a:t>
            </a:r>
          </a:p>
          <a:p>
            <a:pPr algn="just">
              <a:buFontTx/>
              <a:buChar char="-"/>
            </a:pPr>
            <a:r>
              <a:rPr lang="it-IT" altLang="it-IT" sz="3000" b="1" dirty="0" smtClean="0"/>
              <a:t>Il regolamento dell’istituzione scolastica.</a:t>
            </a:r>
          </a:p>
          <a:p>
            <a:pPr algn="just">
              <a:buFont typeface="Arial" charset="0"/>
              <a:buNone/>
            </a:pPr>
            <a:endParaRPr lang="it-IT" altLang="it-IT" sz="30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criterio c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)</a:t>
            </a:r>
            <a:r>
              <a:rPr lang="it-IT" sz="3200" dirty="0" smtClean="0"/>
              <a:t> </a:t>
            </a:r>
            <a:r>
              <a:rPr lang="it-IT" sz="1400" dirty="0" smtClean="0"/>
              <a:t>l’</a:t>
            </a:r>
            <a:r>
              <a:rPr lang="it-IT" sz="1400" b="1" dirty="0" smtClean="0">
                <a:solidFill>
                  <a:srgbClr val="0033CC"/>
                </a:solidFill>
              </a:rPr>
              <a:t>osservanza dei doveri connessi con lo status di dipendente pubblico</a:t>
            </a:r>
            <a:r>
              <a:rPr lang="it-IT" sz="3200" b="1" dirty="0" smtClean="0">
                <a:solidFill>
                  <a:srgbClr val="0033CC"/>
                </a:solidFill>
              </a:rPr>
              <a:t>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6" name="Immagine 5" descr="LEG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226992"/>
            <a:ext cx="1969393" cy="176996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 noGrp="1"/>
          </p:cNvSpPr>
          <p:nvPr>
            <p:ph idx="1"/>
          </p:nvPr>
        </p:nvSpPr>
        <p:spPr>
          <a:xfrm>
            <a:off x="0" y="1340768"/>
            <a:ext cx="7715250" cy="471318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it-IT" altLang="it-IT" sz="3000" dirty="0" smtClean="0"/>
              <a:t>    Per definire tale criterio occorre illustrare in modo analitico il percorso formativo del neoassunto:</a:t>
            </a:r>
          </a:p>
          <a:p>
            <a:pPr algn="just">
              <a:buFont typeface="Arial" charset="0"/>
              <a:buNone/>
            </a:pPr>
            <a:r>
              <a:rPr lang="it-IT" altLang="it-IT" sz="3000" b="1" dirty="0" smtClean="0">
                <a:solidFill>
                  <a:srgbClr val="FF0000"/>
                </a:solidFill>
              </a:rPr>
              <a:t>Partiamo quindi dal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08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criterio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d)</a:t>
            </a:r>
            <a:r>
              <a:rPr lang="it-IT" sz="3200" dirty="0" smtClean="0"/>
              <a:t> </a:t>
            </a:r>
            <a:r>
              <a:rPr lang="it-IT" sz="1400" dirty="0" smtClean="0"/>
              <a:t>la 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partecipazione alle attività formative e il raggiungimento degli obiettivi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8" name="Fumetto 4 7"/>
          <p:cNvSpPr/>
          <p:nvPr/>
        </p:nvSpPr>
        <p:spPr>
          <a:xfrm>
            <a:off x="2771800" y="2348880"/>
            <a:ext cx="6048672" cy="3933056"/>
          </a:xfrm>
          <a:prstGeom prst="cloudCallout">
            <a:avLst>
              <a:gd name="adj1" fmla="val -77823"/>
              <a:gd name="adj2" fmla="val -221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SINTESI PIANO e </a:t>
            </a:r>
          </a:p>
          <a:p>
            <a:pPr algn="ctr"/>
            <a:r>
              <a:rPr lang="it-IT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 FA COSA?</a:t>
            </a:r>
            <a:endParaRPr lang="it-IT" sz="4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A1B86-19A0-4A2E-9988-1C61922E35C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Le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fasi del percorso formativo</a:t>
            </a:r>
          </a:p>
        </p:txBody>
      </p:sp>
      <p:sp>
        <p:nvSpPr>
          <p:cNvPr id="2869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28698" name="Picture 14" descr="https://encrypted-tbn1.gstatic.com/images?q=tbn:ANd9GcRttdHG5ib5-XiJJU92KxyTFMh5EDR1FdSbAHZQvpYguTzJjJ9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411" y="5634038"/>
            <a:ext cx="11525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9" name="AutoShape 16" descr="data:image/jpeg;base64,/9j/4AAQSkZJRgABAQAAAQABAAD/2wCEAAkGBxITEBUUExIVFhUVFBUYFxQYFRcaGxcWFRUXGBgVFRcYHCggGholHBQVITEhJSorLi4uGB8zODMsNygtLisBCgoKDg0OGxAQGy8lICQsLCwyLC4sLCwsLC8sLCwsLCwsLCwsLCwsLCwsLCwsLCwsLCwsLCwsLCwsLCwsLCwsLP/AABEIAOEA4QMBEQACEQEDEQH/xAAcAAEAAgMBAQEAAAAAAAAAAAAABQYDBAcCAQj/xABDEAACAQIDBAcEBggEBwAAAAABAgADEQQSIQUGMUEHEyJRYXGRMoGhsRQjQnLB8BUzUmKCktHhg6KywiQ0U3OTw/H/xAAbAQEAAwEBAQEAAAAAAAAAAAAAAQIFBAMGB//EADIRAAICAQMDAwIFBAIDAQAAAAABAgMRBBIhBTFBE1FhInEygZGhsRQj0fDB4TNCYhX/2gAMAwEAAhEDEQA/AO4wBAEAQBAEAQBAEAQBAEAQBAEAQBAEAQBAEAQBAEAQBAEAQBAEAQBAEAQBAEAQBAEAQBAEAQBAEAQBAEAQBAEAQBAEAQBAEAQBAPkA+wBAEAQBAEAQBAEAQBAEAQBAEAQBAEAQBAEAQBAEAQBAEA+NwgEDnPefUy5Q+9e/7R9YwMn36U/7RjBOT4doOPtfKVeCyTPqbSfvv7o4JaZlG0X8PSTgpk9DaL9wjAyZqGPJYAgamRgnJISCRAEAQBAEAQBAEAQBAEAQBAEAQBAEAQBAPhgFffifM/OehRnkmCDwzSAVres/VH/uU7+RqKCJ5Wvg79H+P8n/AAzKdm0gw7A4+P8AWWcVk81dZjlmzupUJwq3JNmqC5JJ7NRhxPlFX4SNWkrXj4/gmQZc5jNhT21848EonpQsIAgCAIAgCAIAgCAIAgCAIAgCAIAgCAIAgFere0fMz0PNmGo1pDBoPtBbkWYkdy348ICIva6rVQqRUANjcDW4IItfxAlJR3I96rXXLKNKm1Q1ADVreyTaycbjh2fGQk/cs7lj8K/cltnMtGmEVKlgWNza93YsefeTLRW1YPKyx2S3P/cEjhMWHJFiCACb9xvbn4SxQkMKe2v3hD7BFglC4gCAIAgCAIAgCAIAgCAIAgCAIAgCAIAgCAV7F+233j856LsebI7HOQDbu/rPOzyVZBU3cIKmbVjSuLC1iwH+4zjU5qtTz3x492kU3PGSYxSC3rO6R6kEQwSpUzEMucDXkG7reAnDKT2Tnl5Tf7fkeeXtbyT1dRadzPRkVgrgK2ZsxqqpNzqvWEZT4azii2oqWX+L3/8Ao817stGEPbX7wncz18ljlC4gCAIAgCAIAgCAIAgCAIAgCAIAgCAIAgHwwCv479Y3nPRdjzfcise1hKyWSMEFQLkCkSgChDmufste1j934zjjRP01W2uMfs0yu14wTeJcZeM7ZIsQCsGJTOclTOTZe+2gNvEzmenypRzw8+F5K7PBN4jEKadweIuCPn8J0l8ERg2AOYhygAcC/O5a9r908FRFEbUWvCN21+8PnPcsu5aJQuIAgCAIAgCAIAgCAIAgCAIAgCAIAgCAIAMAr21NKjfnkJ6Lseb7lS29izcIqlmqBragAZQCbkwxkjWxfZJFJQwrClYkWu2WzXA4drhIB6qbQqqjJ2L0zQUEZiCKhtcg89IJMNWvUph1D/qxSytlA9trHTUGAMUzqXp52Kq2HA4Xs9SzC4HA3gHiyq+Rm7C4hVIZvsmkeySTwv3wSWrdZx1a21HXVLG99Ota1vC0AvsoWEAQBAEAQBAEAQBAEAQBAEAQBAEAQBAEAQCuba/Wt5D5T0j2POXcpm3CwqI6rmyZyRcDQryJ8QIII6pSbqmYsi561OqLm4Wwp2VjpqSD6xgJmE1EenUdqurCkWCL7GRmykA3JuSfSAfa1VclQ1OtZsqFwQF7IZsuW1rc5BdHwtZXV6YL/VElmzZg1Uqlzyym5gcGWncDqgEW1RaZKrxDJfNY/a8YJLVu/XZlGY3K1WS9gNFYAcPC0Av0oSaW19oLh6FSs98tNSxtx05CQ3hZL1wdklFeSpbs9IKYrECi1PIWvkIN9bXs3jYH0nlXbueMHfqunqmG5SyXqexmiAIB8JgGpS2nRZzTWqhccVDC/pPR1TUdzTweUbq5S2qSybYnmep9gCAYcRikQXd1Ud5IHzloxlLiKyUlZGH4ngyI4IuDcHgRK/BZNPseoJEA8VaqqCWIAHEk2HrJSbeERKSistnyjWVhdWDA8wbj4RJOLwyIyUllGSQWEAQBAK3t7Sr/AAj8Z6Q7HlLuUjeBAXohtQatiDwP1bkX7+EkhMicTTVVrhQLCrQayi40NO+g+7IJPWK+s60oCwNKmqmxALJUY2F+clhHvEhqq1WAyhqeQZiOKu1yQDoNZDLIxGuKmd2qKCQgyp2rdXVYq2vtXJtwkAyFgVJPWdYalO/2LOQQhW2gFoJRZNj4pEpFm7Ap1GzksW1BUly3O97yG8F4xcnhF2obfwjrmTE0WHeKqf1nmpxfk9JUWxeHF/oVze/ffZaUKlKtWWoHUq1On2ybjhcaDzkOUXwekaLoYnjBzLcfeXZVDGio30q+optUFLKl+Z6s3JtzlY7Y8nRbZbcth37D11dQ6kFWAII4EHgZ6me008MyQQYcViUpqWdgqjixNhJjGUniKyyk5xgt0nhEPtDeKgcLWqU6gfq0Nwp1BOgPhqeM6YaayNsYzWMnNPV1yqlKDzg5Xu5WVsdhwHZW65db3vrqPM8Lzc1bxVL7GBo4P1o/c7ks+ZPqz7APhMA5n0nUahxFNs96eS2UEZgwJJ7Pjpr4Ta6XLEGsfmYPVopyTbz8G50bbwhj9FNzlDMjEkm3NT4d08uo6dJ+qj16XqJNelL8joMyjZEApfSXgsRUw6mgrMEYl0XiRawIHOx5Tv6fbGub3fkZ3UaJWwW3svBTt394MRgs6ZDmYqTTdW7Nr/Z5E5h6Calmnr1WJN/oY9d9uje2K/XwdP3c2v8ASaC1MuU3YMvcVNph6mn0bHDJ9Bpb/Xq3ktPA6RAEAru8X6wfdHzM9Idjzn3KRvCR2RkVyXUANwBNwD85LKoimqvTpVE7ANJKZDKvHMSNQeJ7JgHjGBkWqgqOR1DuL20bPqRYC3GQyUY8ZRQCoqAa4ZiQDfXNpfXibwWMlQGoWNNSfq0W9rdtapbKL+BgM9vchql0W9SkQL5rGmbWa3M9wkMJlj3fIKk3zE1CWuuWzHLdcp5cOPfBYkNqbC2LVqkOtNahNiUZk1/hOW8t/Q2OO7ZwI9YVctis5/UrHSruTgsNss1MPSyutSmc5d2YhjYi7E6aieDil4On152S+pnEMKhaoijizqo8yQB85VLJeUtvJ27ZO+VfD4SnRXKCmYZiLkjMbDXhYaTX6doYWUqdnkxOt6+yGrlCrjGM/fHP5F/3K3j+mUmLAB6ZAa3AhgSpA5cD6Tn1mmVM+OzL6LUu6H1d0afSZgq1TCqaIZsj5mRdSRlIBA52PLxl+n2xrsbl7FOo0StrSXhlH3HwdYvVq1UZcOtCqHLqyhrrYKAbE66zu1dyliK754OHSad1tzfbB56OcGn6RVtDYOQDrbTQiTr1tqa8kaCW61PwdpBmEb5Bb07wrhKam2ZnJCry04k+H9Z1aTTO+WM4SOPW6v8Ap4Zxlsid199fpNbqqihWa+UqdCQL2IPh8p0azQelHdB5ObRdQldPZOOGc33uxVanjay1b5+sJHip1UjwsRNLTWR9FKPbBm6nTyd0nL3L50WYGgUeuAevJyvf7IOoygd458ZmdRlNTUX2NTpsYbMruX+ZxpiAUDpOxrDqqStYEMza8uAvbyM1em1p5k18GP1SyS2pPHcoleoSCVYlrC5PFgo7++02NqhyYe6VnD7l66K+tKVGN+qNst+bA6lfdMfqkotpeTb6TCcVLPb/AJOgzKNkQAYBX95faT7p+cvA85lJ2+hIFioyujXbh2TwMsQiDNYNTZmYMaiqrBQVChSdASbnjxnfotJG3MpdkZmv1sqMRh3xkwrj17ZYZiUYdok355ddMpIntq9FCEd0PB5aLX2Tko2eTZUPTVlGQBqNSqAqWym6acdR25ks2kjFXo5UYXY56BdgSTc5lubctPCQgzaXC3ZzSS6h8ORYZQcjEtYmwJAtBJO4fDVBTraWZ2ZlFwbXVQASNL6H1l62lNOXbKKWqTraj3wygYrFsGKm4INspGvlbvn0zsTR8nGhrgunSD1y7tU1qKc56kMOajNcA+QAE+X1Ti7JOPbJ9foYyUIp+xwjDU2FRTlb2gRYakg6ZfeJ4fY7sLPKePg7XvHuvh6dOmFxX1wUdYoXMCb3J0PZ48L8ptdPVyhsUeF5Z851W6iVzsk/qfhFw6NqeFp0Wp0XLVDZqhYWJ5CwGmUe+c+vhapZmuPB7dPsplFqvuY+kvb9TDoiUmyGpmJYe0ALDsnlqZbp+nhY3Kazgr1HUTrUYwfc53h96Kxo1aTVHdaiWOd2a1iGuCTx5TQ9CtzUksY9jPd1ircW859zVpY4KgA56nxnapLuZ04SOm9GO16lalURyWFMrlJ4gMD2b+6YXUa4RmpR8n0HTJzlBxl4NrpC3f8ApVAMtVab0iSGc2Ug8VY8uRnjo75Vywl3OjWaeNseXjBUNzNk08M5xeIxNFhSBypSfPdyCBc287Ac/Kduosnd/bgnz5Zw0V10/wByTTwV3a20eurtVqe07EkfIDwACid8K41wSiZ87ZW2Ny8l16LcZTopVFVgjVKi5A2lwFtM/qFVk2pJcGj0++qCcXLk6ReZDNk5HvPvTVfEVFDlVR2UKCR7OlzbncT6LR6aqNabWW/J8vrtRdO1pNpL24/cre28a9QB3dmbRbk30W9h/mM9tsYcQWPsecZysX18mvg3IvmnosyZ5zionbdy8W1TBUmYC4BXTTRCVB9BPm9XBQuaR9LorHOlN/7gnpznWIAgEHvGuqeTfhLRKTKNvNT+rueAemfRxf4XlmVRFbSoNVJyewqCzMCqlsxuAzeGWaGi1Pp/Q+V8cmdrtH6uJJpNccmnsjYYdialWmAAQFFRWN2BFzY2AF576q9yhtjF8/B46TTRhPdKS4+S0YXYRNj2qh6spootlbKToBzyjvmQ+DZTNLalFcIcgpqrZQTprbWwJ900dDpI2rfLsZXUdfKmSrh3wY9i7fXrkWtqjMASDYi5tfynRqdDBRbr7o5tJ1GxzSs5TLpvNtajgEUiiru17XNrAfaJIJmbpdK9Q3zhI1NXrFp0sLLfyc5xW+NRq3W9XhgwN83UIW/nOs1f6KuMdqbx9zL/AK62T3YWfsbu296zjdmV6dQAVKTUmuODKzW4d4PHzmP1HSqmOY9mfRdC1UrbsS74KhWw18NgdOP0g8OQxLf1M4qK/UthA19TaqKbrPZfu1x/JsPj7iw7zfz759kprsfmrpeMli6NqzNtCmAeCOW+7ltb1InB1Ca9Fmj06tq5Gr0q7W63GMqm4pAUwb8+LfH5Smjjsp+566uXqX/CKg9SyacyB6zpbwc0Vuf7mwmAqWyg2blcXsf3gOXCWcJ44Kxtr3fV2Orbu7yYTCUVpJRccC7XUkueJOtzOG3p99n1Skv3Oqvqmnr+mMX+xD9JW3lqvTWm+an1QYgHTMzH2h3jKOPfPXQUuuMnJc5PPX3q2cVB8YKScQ7DKDbS5PCwnVl5ObakjDh8QOtHcPyJbdlkODUcolvpZJ7577lg4vTw+x1/cWq7YJC9zqwUn9kE2nzWujFXPB9V09ylQsnNekLDp+kKnVAAnLm10ZyvaItw4gHxvNTRKapTkZmtdbuaRB1abJUUllICaALwJAudfeJ71b5WZl27L/Jz27I14i+fP+DO7Dqu7tL8TPVvk54puPJ1/cJwdn0bfv3887T57Wr+8/y/g+k6fj+njj5/lljnKdogCARO3kuEsObfIS0SkiB2jhWSk9RlsFW+unut52ntVBWTUPc8LrPSrlP2Ry3GY9ql8xJ1PGfSpQj+FHyzc5cybZpdcRwFob4Lxjk6t0T7bNbDvSY3aiRY/uMTYe4hhMHqFSjJTXk3+n2twcZeDH0ibArO/XUkLjKFZV1YEXsbcxrynv0/VxjH05cHN1LRSnP1I/Yqe726uJr11zUnp0wyl3dSvZBuQt9STa06tTrIRg8PLObS6GyU02sIy9Ku0C+KZF1FJQNPcWPqw18J56KPp0Z8yPXV/wBzUNeIopM7TjRu7Eos64sAE2w97AXuQykC3P2TMnqf/iaN/ob26iLJoU0OFwqMGDUadQHlc1ahc+nCevT+n7VG2ffHC+/ucnWOs+pKdFa+ltc++PH29yKr7KQAshPiCfyZpenhmOr3JJG7sDaxwZd6QXrGp5cxuco43W/A3+U57tPGzGTqq1M6+xUcTtEdYxqEliSTYX18TPB6muEsM6Y6ac45iZdnYkVKqgKbKQ1zb7Ph52iF0b7FGK7ciyiVFbk/t+v/AES9LF/W37vnNBy5MxV4gbprEmem5YOX02R2262qqONtfz+eM55y8I7aIcbmamIqkJpzGvkP/krOWxZPauO54MGzGFRrJ2ja58B3k8hPOuyNnEHkvdXKCzLhE3sTDstYNWs9IMS1NQQWWxsoe+mtpMq70sbkVdmmbztf6nYsPttRhespgKi0yQOGUKp7NvdMeVT9XZLu2bMbourfHskcmFcs1ydSb+tyZ9G+EkfLLmTbMW1aoD+Si/qT+M84vCyezi3wY8RVHUZmIADrqeGtwPnKyko8yZaEJSe2KydG6KdrU2SrTD3YsHA1tlCqpI995h6yana3E39FCVdKUjoa1AZy4OzJ6zSMDJ9gkQCodJ+KyYA/vOo91mb/AGzv6bHN2fZGb1R/2VH3aOX7c2V9HqGnr7KMb/tOis3xJmvpp74bvlmPq4enZt+EQtTgZ6SPOHcunR7i1w9fGVF1p06QA7izMpUeuaZt1fqqFflv9jVrsVLnZ4S/cxbW3xxVUW64oL8KfZ4ePH4zthoqIeM/czpdQ1M+7x9iHpbYrqSRXq37zUb+su6asY2r9Cq1Fvfc/wBTx+kFIrlwzVayhAx4KMwZiedzlAnjOpuUdvZcnRVaowlu7sh3nvI8Io6L0Y4WmcNVcDtmpZ28FUFR5AMT5kzG1zfqI29Ckq2VvG1AWazA2Zh6G03K5/SvsfNW14k/uzUrPlQ34mTJk1xIjFuQCfEfMTxk+DsrjlmtvfQVKlEKB/y1Mn7zks1/HWYOoebJfc39OsVx+xr7FXKrNbVuyPIcfz4Tt0EdsXZ78HD1CW+cYL7kngMM7XIGl9T3XvNGCbRm3SjF4JCnQNrag39sHla1rfG8vskvJRWQkuxFbTo9QQzMWVvtWOh5ggTmssVOHI6qou9Yh48GmNpBlqKAwBpstzYe0LHjrwnBqNTGyO2JoafSyrlukbu6tLLTdubNYfw/3nX0uGISl7nB1ee6ah7c/r/0WLCm5PnO6TyZ0Vhkli9pmns/JfWtUcAfuKQGPyHvM4tinqd3hJGkpuGl2+W2VvCVrvpwHz5/0nZnPJwSjtWDU2/ikWvZmtdVNrE9/Gw8Jy2aiuEsSf8AJ2U6eycMxRr4vaC1aXU07szMutiALG/E85y6zUwshtjydWh0tldm+SwWjoWVlxOI8KSqf/Jy9Jlo1ztFCqZJBtZ4Bsyhc+GAVbpG2TUxGCZaS5nVg4XvABB4+BnXo7VXZl+xx62l2V8eHk5jvFj3ru1V1ClvsjXKo0UX5mw+M3dPWq61E+e1Vvq3ORXKlRe8SZTiu7JhCXsXOrg1wuy6OhD4g9bUvoeYUeVjOTTPfdKXhdjq1v00wh5byVnq2W4cWYMQQeXhOyEt0cnDbDbLaYTzlmImi1RsrWYg5tD4d2s4NRbKFbafOTS09MZ2JSXGCJxj1M2tQ6j7KgaeszZ6u2Xn9DThpKo+C4dG+89alU6g64cB2clQWBIOVs3G97SKa7Lp8ci+2vTw+rgxVsMQTY3LG/l6859BGppdz5yV0G+wpYIEdpmv6ydjSDsi3wjUxNHtBTzZB/mAnPe9tbfwdGm+qxE7vNunRyNWNRxlUAAWNzwUWPn8Jiwq9SaRuTtVUGyn4llQDXRRoo4kzSlKFCx4RmwjO558ssOCYCinK4zG/HUX1HfNGqX0JmTen6jXsZ6GslsokRu87g0nXuFM+8vb5Tg12HS/uv5Rp9OTVy/P9kVfZy9o/nnMRZfBvt+SzUiKdMKOI+bG5M+jqj6dagj5m1+ra5sk9m8p6vg5s5ZE7Yx5LHO1gl1Hgq30A/PGcrlGvOXg74RlZjCyYcHtGiouai+OsmOpp2/iPOzS3OX4TQ23ievfrEU5FQLc6XsSb/GZGqtVk9y7G3oqnVXtffJq7M/Wp53nKdZ1no73dxGFaq75frctrG+ly2vrJwQ2dFwrnnLFTduZBJvShcQDBihdGHMqR6gyY90ec+U0fmTbvaRmJa4exsxF/Od2snJWtJnDoK4Soi2uSu9WvdfzJM5HJvuzvUIrsjoO7mOfE0sNSr1LqtYpmY+zTFmIJ8r8ZpaN7aZNdzK1kFPUQi+2Da3krJUxFaohBR6jMpHAjgCPSaWmi40xT74MrVzUr5NdiEM9GUiatSiBRZze5qKFHIrZrn1ExtdP/wBEbuihn6/jBCYzVh5TONEs271HJhs3Oqb3/dW4H4n3zf6dDbVu9/4Pm+qWOd6h7fz5/wCDcXXWdxm4wzMglWXiskW+Kph6NSoDkznNbjZTccT4TP1tu2HbvlGroKN1jTfbks+9GPp1sDSq0mzI1Q62tqoYWI8wfScmi/E38HbrfwpfJzgUy9VAefy5n0kzi7JJe7IjJVxb9kWTE1uCjnb+Uf30ms5YxFGLCDac/wDcs3MMZdnh5Me0t3a+JBNIqBdQcxOuUacAe+ZPUJ9oL7m30yHDn+X+SCo7IehUcVcuZdLKc2vibSml0z4ske2s1S5rj+psIxLC5HeBpeaiks8mY01F4JOliUpi7sFHibS1k4xWZPBzV1ym8JGptXD0zga1cEF6mIUKpPaWmL8uWY6+6YWpnvba7H0elr2RSfcqc5TsJ/Z2EetTFJNXe4W5t48fIGR3Bv7J3IxvXpmpWW+rZgQBJwRlHacHmAAI4WHpJIwiVw4kkG1lkEm3KFsmN6lpZIo2aOJ2iqyyiirZ+f8AfTC9W9VeTVM6fdZufjxnpfNSln4RXTw2Rx8sqFp4nuW/d+hTfBWe91rsdDbslATf329TNHQSeWvHcy+o/Ttku/Y84/bNFVF8y6WAynh4EaTveuqS5Zm//n3OWccfkQ7bcU+yjn3W+c8JdQh4OqHTZ+ToW6mCw2MwQS+ZluaiMLMrMSR7u4iZ11nqScjTpr9KKiY8T0Y0i2br6iqAeyMp+JE8dmeD1345I6tgr03SnfLRok+5bDXxM+ib9OEYr4R8zXD1bZzfyzXGmk6UcbfJlJ0PkflKS7F49yqbRqdimvcCf5uExdfPmMT6HQweZzfku+7GzhX2VTpm4HWVTccQesbhfzM56bHDlHTdWp9yO2ts5MPlF7sEsO8LfT11nbpMt72cGsxhQRGUEzPmIINhz9JoQgt273M+2eK9i8Eph57M40iz7AxGWhXYfY7Xvyf2EydYlK2JtaCTjVL4Oe7SxZW54sbknvJPP3zotntW1HhRDe90iExNLXtC7aG58QD+MxrPx8m3Uls4FCipYZhfXneUbb7nqopdkS9fCs6ZaaFm00AubCV7k9iJq4d09pGXzUiAXbo7wrmvSqZTkTNduVypAA7zqIQZ2CgB3S5TBvU0EEG1SSCTPlkEmRpUM1q1O8uQR+IwF4IKzvHuSmKTKzFSODAC47xrykYLZIGj0UYdfaeo3mbfARgbjxvRu5RwmBPUrYZ+0bkk3U8SfITu0TxKS+DP1/MYv5OeYs/UDyX5zjs/Gzur5giFLHxlC+DoXQ0312Jv/wBOn/r/ALy0SkzpO06lqNQjjkb5T2rxvWfc8Lc7Hj2OZYPaptWpKl+tIVnJPZUch8fhNuUPUsUm/wAJhwn6VTWPxGOrxnX4M49J+Bnmz0jjJTaiszkAFjcjQEnTwE+Ztb3vPufX049OOPY6puLhaiYOmrqVN3NjxsXJ4eUiPYSXJUdu4+9R3OpYm3lwA+E28qqtJGFh22ORX1xNTMWFQjwtcaeEzZaq2NjwzUho6p14aPNTE13NutCj90WlbNbbPu8fYmvQUw7LP3JPZGOr0lNNKzlXuGUm4ObTgefjPGNktyZ0Sqi4tIyYjYtVi2ZWS1rXU8uM77r03wZ1FElHDIna9uuYDgAi/wAqKv4TOk8s04LEUYcP7a+coXLxuAgbFm44U2+aiTEiR01Nm024oD5gH5yxU3sPgEAsFAHcAAPQSMDJuU8OBJBs06cAzosglGS0jJJ7MqS0eSJJXB4KyyZBhdRJINOvUtJIK1vKnXUXpEaMPePET1rnse5HlZWrFtZx3buFNLPSN+zaxPMX0M8ZvLye8FiOCAlUXLn0YViterbnTX/VLRKSOj7QrsMPUYcQjW8yLfjOilKVkV8nNqHtqk/hnNMbjyjhKYXTjfna3dNLUan0uUZWm0quXLwRmN28wNhRa/iRb3ETzl1NY4iXj0mSfMjU/TOIJ0VVHjzE556+x9kdUOmVx7ts6luZjqGJptkoim9MLnA1BzXsVbieB4zjzueTv2uKSLJ1IXlJwVbOP4jDBsYtN9BmYN4Zcx/ATTvlwmZWnj9TRC1UKsVOhBNx75mXPM2zXpWII80x2p4s9TfwAvVpjvdP9QgHY6uz1bl3z2PFERj9x8PWJZqfaP2lJB+HGUZdMjB0WrnBFdgv7JAPoZXBbJbNibrUsN+rXU8WOpPmT8owMlioUJYqbaU4BnVIBkVZBJkVZXJJ6tIJPsEnyAfDBVmJ0l0ypq1sPeWyQR9fZ15AK/t7culiVyuWB5MtgR4ajh4SMFkyGw/RhhU4h3+834C0YG4ntmbt0cPfq6arfiQNT75ZIq2Ztr4f/h6gH7DfAXntS8WJ/Jz6hbqpL4OI1STXb3/OdGu8/c5un/8ABjx/BfOZpqo1JBJ0HomaxxP+D/7JeB52eC91gTwnoeTRX8dsNGYtlGY/atrJcnghQWSlbf3Vrioz01zqdcoOo9x4zzl3PePbBW+pYPlKsG/Zsb+koyxY9gbtYqpVRjTKIHUlm04G5sOJgHYsNRlymDep0YINhKMEmVKUAyrTgHsLIBkCyMknoCQSfZBYQD7AEAQDyRJKtHkrCZGDw1OWyQeGpSQYXpSSDVrCSRgisdUNiJZSwUccnMN4dgrSV6qAkltedgTc+6Tba5rkrVTGD+kqWMa4HnOdnUjXvIJL10XNrX/wv98vApNHSaVMmWyUwbAwl+UZGD0NnqeIkEnsbLS98i377C/rBbJmTZ4HKRgZNlMLaSQZlpQDKEgHsLIyD0FlScHoCCcH20glIQD7BIgCAIAgCAfDAFoIweSJJXBjZJbJBr1KF5ORg0q+CvGRgjcTsbNykMIpm2ejI1GvSqLTBOqkEj+G0qy6Z8wfRZTH6yo7+XZHw1jBJbdhbr0cMCKSBc1rm5JNuFyZKKtk5TwtpJBsLRkkGQUoB7FKRkHsJGST0EkZB9yyMjB6CwTg+2kDAgsfYAgCAIAgCAIAgCAIAgHyALQRgEScjB5KRkYPJpycjB56mMg+9SIyAKQjIPXVxkYPuSRkYPuWMjAtGRg+2kDAtBIgCAfYAgCAIAgCAIAgCAIAgCAIAgCAIAgHyAIB9gCAfIB9gCAIAgCAIAgCAIAgCAIAgCAIAgCAIAgCAIAgCAIAgCAIAgCAIAgCAIAgCAIAgCAIAgCAIAgCAIAgCAIAgCAIAgCAIAgCAIAgCAIAgCAIAgCAIAgCAIAgCAIAgCAIAgCAIAgCAIAgCAIAgCAIAgCAIAgCAIAgCAIAgCAIAgCA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14" name="Immagine 13" descr="Assembl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980728"/>
            <a:ext cx="1363043" cy="805072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123728" y="11967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INCONTRI PROPEDEUTICI </a:t>
            </a:r>
          </a:p>
          <a:p>
            <a:r>
              <a:rPr lang="it-IT" dirty="0" smtClean="0"/>
              <a:t>E </a:t>
            </a:r>
            <a:r>
              <a:rPr lang="it-IT" dirty="0" err="1" smtClean="0"/>
              <a:t>DI</a:t>
            </a:r>
            <a:r>
              <a:rPr lang="it-IT" dirty="0" smtClean="0"/>
              <a:t> RESTITUZIONE</a:t>
            </a:r>
            <a:endParaRPr lang="it-IT" dirty="0"/>
          </a:p>
        </p:txBody>
      </p:sp>
      <p:pic>
        <p:nvPicPr>
          <p:cNvPr id="16" name="Immagine 15" descr="tutoring_one-on-o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3068960"/>
            <a:ext cx="1008112" cy="1008112"/>
          </a:xfrm>
          <a:prstGeom prst="rect">
            <a:avLst/>
          </a:prstGeom>
        </p:spPr>
      </p:pic>
      <p:pic>
        <p:nvPicPr>
          <p:cNvPr id="17" name="Immagine 16" descr="anno prov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062" y="1988840"/>
            <a:ext cx="1183634" cy="864097"/>
          </a:xfrm>
          <a:prstGeom prst="rect">
            <a:avLst/>
          </a:prstGeom>
        </p:spPr>
      </p:pic>
      <p:pic>
        <p:nvPicPr>
          <p:cNvPr id="18" name="Immagine 17" descr="ON LI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986" y="4220921"/>
            <a:ext cx="1665718" cy="122430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5004048" y="14127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ba Super" pitchFamily="2" charset="0"/>
              </a:rPr>
              <a:t>6 ORE</a:t>
            </a:r>
            <a:endParaRPr lang="it-IT" dirty="0">
              <a:latin typeface="Alba Super" pitchFamily="2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5796136" y="1196752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5796136" y="1556792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876256" y="9087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3 ORE Incontro propedeutico </a:t>
            </a:r>
            <a:endParaRPr lang="it-IT" sz="14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804248" y="13407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3 ORE Incontro di restituzione</a:t>
            </a:r>
            <a:endParaRPr lang="it-IT" sz="1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907704" y="22048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LABORATORI FORMATIVI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716016" y="22048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ba Super" pitchFamily="2" charset="0"/>
              </a:rPr>
              <a:t>12 ORE</a:t>
            </a:r>
            <a:endParaRPr lang="it-IT" dirty="0">
              <a:latin typeface="Alba Super" pitchFamily="2" charset="0"/>
            </a:endParaRPr>
          </a:p>
        </p:txBody>
      </p:sp>
      <p:cxnSp>
        <p:nvCxnSpPr>
          <p:cNvPr id="33" name="Connettore 2 32"/>
          <p:cNvCxnSpPr/>
          <p:nvPr/>
        </p:nvCxnSpPr>
        <p:spPr>
          <a:xfrm>
            <a:off x="5580112" y="234888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29" idx="3"/>
            <a:endCxn id="57" idx="1"/>
          </p:cNvCxnSpPr>
          <p:nvPr/>
        </p:nvCxnSpPr>
        <p:spPr>
          <a:xfrm>
            <a:off x="5508104" y="3541658"/>
            <a:ext cx="936104" cy="220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6516216" y="1844824"/>
            <a:ext cx="2627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4 Incontri di 3 ore con diverse opzioni formative (obbligatorio modulo BES + disabilità)</a:t>
            </a:r>
            <a:endParaRPr lang="it-IT" sz="1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123728" y="34290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FASE PEER TO PEER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499992" y="33569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ba Super" pitchFamily="2" charset="0"/>
              </a:rPr>
              <a:t>12 ORE</a:t>
            </a:r>
            <a:endParaRPr lang="it-IT" dirty="0">
              <a:latin typeface="Alba Super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979712" y="472514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FORMAZIONE ON LINE E PORTFOLIO PROFESSIONALE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932040" y="47971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ba Super" pitchFamily="2" charset="0"/>
              </a:rPr>
              <a:t>20 ORE</a:t>
            </a:r>
            <a:endParaRPr lang="it-IT" dirty="0">
              <a:latin typeface="Alba Super" pitchFamily="2" charset="0"/>
            </a:endParaRPr>
          </a:p>
        </p:txBody>
      </p:sp>
      <p:cxnSp>
        <p:nvCxnSpPr>
          <p:cNvPr id="34" name="Connettore 2 33"/>
          <p:cNvCxnSpPr/>
          <p:nvPr/>
        </p:nvCxnSpPr>
        <p:spPr>
          <a:xfrm>
            <a:off x="5508104" y="3573016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29" idx="3"/>
          </p:cNvCxnSpPr>
          <p:nvPr/>
        </p:nvCxnSpPr>
        <p:spPr>
          <a:xfrm flipV="1">
            <a:off x="5508104" y="2780928"/>
            <a:ext cx="936104" cy="760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V="1">
            <a:off x="5508104" y="3140968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6516216" y="35730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6444208" y="263691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Progettazione</a:t>
            </a:r>
            <a:r>
              <a:rPr lang="it-IT" sz="1600" dirty="0" smtClean="0"/>
              <a:t> </a:t>
            </a:r>
            <a:r>
              <a:rPr lang="it-IT" sz="1400" dirty="0" smtClean="0"/>
              <a:t>condivisa :3 h</a:t>
            </a:r>
            <a:endParaRPr lang="it-IT" sz="140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6623720" y="29969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Osservazione neoassunto/tutor:4 h</a:t>
            </a:r>
            <a:endParaRPr lang="it-IT" sz="14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6444208" y="350100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Osservazione tutor/neoassunto:4 h</a:t>
            </a:r>
            <a:endParaRPr lang="it-IT" sz="1400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4139952" y="5949280"/>
            <a:ext cx="115212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lba Super" pitchFamily="2" charset="0"/>
              </a:rPr>
              <a:t>50 ORE</a:t>
            </a:r>
            <a:endParaRPr lang="it-IT" sz="2400" dirty="0">
              <a:latin typeface="Alba Super" pitchFamily="2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6444208" y="400506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Verifica dell’esperienza : 1h</a:t>
            </a:r>
            <a:endParaRPr lang="it-IT" sz="1400" dirty="0"/>
          </a:p>
        </p:txBody>
      </p:sp>
      <p:cxnSp>
        <p:nvCxnSpPr>
          <p:cNvPr id="62" name="Connettore 2 61"/>
          <p:cNvCxnSpPr/>
          <p:nvPr/>
        </p:nvCxnSpPr>
        <p:spPr>
          <a:xfrm>
            <a:off x="5940152" y="4941168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/>
          <p:nvPr/>
        </p:nvCxnSpPr>
        <p:spPr>
          <a:xfrm>
            <a:off x="5940152" y="494116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 flipV="1">
            <a:off x="5940152" y="4581128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6804248" y="443711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Bilancio iniziale di competenze: 3h</a:t>
            </a:r>
            <a:endParaRPr lang="it-IT" sz="1400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6624736" y="49411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Portfolio prof., questionari, consultazione..:14 h</a:t>
            </a:r>
            <a:endParaRPr lang="it-IT" sz="1400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6624736" y="544522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Bilancio finale di competenze: 3h</a:t>
            </a:r>
            <a:endParaRPr lang="it-IT" sz="1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rgbClr val="FFC000"/>
          </a:solidFill>
        </p:spPr>
        <p:txBody>
          <a:bodyPr/>
          <a:lstStyle/>
          <a:p>
            <a:r>
              <a:rPr lang="it-IT" dirty="0" smtClean="0"/>
              <a:t>1) COSA FA IL NEOASSUNTO?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pic>
        <p:nvPicPr>
          <p:cNvPr id="5" name="Immagine 4" descr="NEO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492896"/>
            <a:ext cx="1613185" cy="1658193"/>
          </a:xfrm>
          <a:prstGeom prst="rect">
            <a:avLst/>
          </a:prstGeom>
        </p:spPr>
      </p:pic>
      <p:pic>
        <p:nvPicPr>
          <p:cNvPr id="6" name="Segnaposto contenuto 5" descr="badge_bilancio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372200" y="1412776"/>
            <a:ext cx="1100740" cy="656431"/>
          </a:xfrm>
          <a:prstGeom prst="rect">
            <a:avLst/>
          </a:prstGeom>
        </p:spPr>
      </p:pic>
      <p:sp>
        <p:nvSpPr>
          <p:cNvPr id="8" name="Freccia curva 7"/>
          <p:cNvSpPr/>
          <p:nvPr/>
        </p:nvSpPr>
        <p:spPr>
          <a:xfrm>
            <a:off x="5364088" y="1628800"/>
            <a:ext cx="864096" cy="864096"/>
          </a:xfrm>
          <a:prstGeom prst="bentArrow">
            <a:avLst>
              <a:gd name="adj1" fmla="val 1356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96336" y="112474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Bilancio di competenze iniziale e finale</a:t>
            </a:r>
            <a:endParaRPr lang="it-IT" sz="1200" dirty="0"/>
          </a:p>
        </p:txBody>
      </p:sp>
      <p:pic>
        <p:nvPicPr>
          <p:cNvPr id="10" name="Immagine 9" descr="pat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981312"/>
            <a:ext cx="808484" cy="735720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5508104" y="3140968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668344" y="322400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Patto per lo sviluppo professionale</a:t>
            </a:r>
            <a:endParaRPr lang="it-IT" sz="1200" dirty="0"/>
          </a:p>
        </p:txBody>
      </p:sp>
      <p:pic>
        <p:nvPicPr>
          <p:cNvPr id="16" name="Immagine 15" descr="anno pro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869160"/>
            <a:ext cx="1380903" cy="1008112"/>
          </a:xfrm>
          <a:prstGeom prst="rect">
            <a:avLst/>
          </a:prstGeom>
        </p:spPr>
      </p:pic>
      <p:sp>
        <p:nvSpPr>
          <p:cNvPr id="18" name="Freccia ad arco 17"/>
          <p:cNvSpPr/>
          <p:nvPr/>
        </p:nvSpPr>
        <p:spPr>
          <a:xfrm>
            <a:off x="4499992" y="4005064"/>
            <a:ext cx="1944216" cy="1728192"/>
          </a:xfrm>
          <a:prstGeom prst="circularArrow">
            <a:avLst>
              <a:gd name="adj1" fmla="val 12500"/>
              <a:gd name="adj2" fmla="val 993561"/>
              <a:gd name="adj3" fmla="val 20457681"/>
              <a:gd name="adj4" fmla="val 163028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Freccia a destra 18"/>
          <p:cNvSpPr/>
          <p:nvPr/>
        </p:nvSpPr>
        <p:spPr>
          <a:xfrm rot="5400000">
            <a:off x="4355976" y="4581128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580112" y="58772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Laboratori formativi</a:t>
            </a:r>
            <a:endParaRPr lang="it-IT" sz="1200" dirty="0"/>
          </a:p>
        </p:txBody>
      </p:sp>
      <p:pic>
        <p:nvPicPr>
          <p:cNvPr id="17" name="Immagine 16" descr="lab for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5301208"/>
            <a:ext cx="1440160" cy="1080120"/>
          </a:xfrm>
          <a:prstGeom prst="rect">
            <a:avLst/>
          </a:prstGeom>
        </p:spPr>
      </p:pic>
      <p:sp>
        <p:nvSpPr>
          <p:cNvPr id="21" name="Freccia a destra 20"/>
          <p:cNvSpPr/>
          <p:nvPr/>
        </p:nvSpPr>
        <p:spPr>
          <a:xfrm rot="8052487">
            <a:off x="3131840" y="450912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 descr="pe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5229200"/>
            <a:ext cx="1152524" cy="995362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7892752" y="502330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Incontri propedeutici e di restituzione</a:t>
            </a:r>
            <a:endParaRPr lang="it-IT" sz="12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187624" y="566124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Peer</a:t>
            </a:r>
            <a:r>
              <a:rPr lang="it-IT" sz="1200" dirty="0" smtClean="0"/>
              <a:t> </a:t>
            </a:r>
            <a:r>
              <a:rPr lang="it-IT" sz="1200" dirty="0" err="1" smtClean="0"/>
              <a:t>to</a:t>
            </a:r>
            <a:r>
              <a:rPr lang="it-IT" sz="1200" dirty="0" smtClean="0"/>
              <a:t> </a:t>
            </a:r>
            <a:r>
              <a:rPr lang="it-IT" sz="1200" dirty="0" err="1" smtClean="0"/>
              <a:t>peer</a:t>
            </a:r>
            <a:endParaRPr lang="it-IT" sz="1200" dirty="0"/>
          </a:p>
        </p:txBody>
      </p:sp>
      <p:sp>
        <p:nvSpPr>
          <p:cNvPr id="25" name="Freccia a destra 24"/>
          <p:cNvSpPr/>
          <p:nvPr/>
        </p:nvSpPr>
        <p:spPr>
          <a:xfrm rot="10800000">
            <a:off x="2555776" y="3284983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 descr="form on l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7624" y="2646784"/>
            <a:ext cx="1266889" cy="1646312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0" y="32849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Formazione on </a:t>
            </a:r>
            <a:r>
              <a:rPr lang="it-IT" sz="1200" dirty="0" err="1" smtClean="0"/>
              <a:t>line</a:t>
            </a:r>
            <a:endParaRPr lang="it-IT" sz="1200" dirty="0"/>
          </a:p>
        </p:txBody>
      </p:sp>
      <p:pic>
        <p:nvPicPr>
          <p:cNvPr id="29" name="Immagine 28" descr="esam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03648" y="1052736"/>
            <a:ext cx="1200150" cy="952500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179512" y="155679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Colloquio davanti al </a:t>
            </a:r>
            <a:r>
              <a:rPr lang="it-IT" sz="1200" dirty="0" err="1" smtClean="0"/>
              <a:t>CdV</a:t>
            </a:r>
            <a:endParaRPr lang="it-IT" sz="1200" dirty="0"/>
          </a:p>
        </p:txBody>
      </p:sp>
      <p:sp>
        <p:nvSpPr>
          <p:cNvPr id="31" name="Freccia a destra 30"/>
          <p:cNvSpPr/>
          <p:nvPr/>
        </p:nvSpPr>
        <p:spPr>
          <a:xfrm rot="16200000">
            <a:off x="4047558" y="1569034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3923928" y="7647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180 giorni </a:t>
            </a:r>
            <a:endParaRPr lang="it-IT" b="1" dirty="0"/>
          </a:p>
        </p:txBody>
      </p:sp>
      <p:sp>
        <p:nvSpPr>
          <p:cNvPr id="33" name="Freccia curva 32"/>
          <p:cNvSpPr/>
          <p:nvPr/>
        </p:nvSpPr>
        <p:spPr>
          <a:xfrm flipH="1">
            <a:off x="2771800" y="1484784"/>
            <a:ext cx="864096" cy="936104"/>
          </a:xfrm>
          <a:prstGeom prst="bentArrow">
            <a:avLst>
              <a:gd name="adj1" fmla="val 25000"/>
              <a:gd name="adj2" fmla="val 3185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Bilancio di </a:t>
            </a:r>
            <a:r>
              <a:rPr lang="it-IT" sz="3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competenze iniziale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179513" y="1268760"/>
            <a:ext cx="626469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Il Docente neo immesso in ruolo, entro il 2° mese di attività, deve predisporre, con la collaborazione del Docente Tutor, un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primo BILANCIO DI COMPETENZE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forma di autovalutazione strutturata 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sulle proprie competenze, in modo da far emergere i punti  da potenziare, per elaborare un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progetto personalizzato di formazione in servizio. Tale bilancio confluisce nel patto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lo sviluppo professionale.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magine 7" descr="badge_bilanc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24744"/>
            <a:ext cx="2933118" cy="1749177"/>
          </a:xfrm>
          <a:prstGeom prst="rect">
            <a:avLst/>
          </a:prstGeom>
        </p:spPr>
      </p:pic>
      <p:sp>
        <p:nvSpPr>
          <p:cNvPr id="9" name="Freccia bidirezionale verticale 8"/>
          <p:cNvSpPr/>
          <p:nvPr/>
        </p:nvSpPr>
        <p:spPr>
          <a:xfrm>
            <a:off x="7596336" y="2780928"/>
            <a:ext cx="360040" cy="1368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6588571" y="4365104"/>
            <a:ext cx="2447925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Progetto personalizzato di formazione in servizio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848872" cy="5170057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Bilancio di </a:t>
            </a:r>
            <a:r>
              <a:rPr lang="it-IT" sz="3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competenze iniziale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11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63888" y="1412776"/>
            <a:ext cx="5256584" cy="5184576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algn="just">
              <a:buFont typeface="Arial" pitchFamily="34" charset="0"/>
              <a:buChar char="•"/>
              <a:defRPr/>
            </a:pPr>
            <a:endParaRPr lang="it-IT" sz="310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dirty="0" smtClean="0"/>
              <a:t>Il Dirigente Scolastico assieme al docente neo immesso in ruolo, sentito il Docente Tutor, in relazione ai bisogni della scuola stabiliscono, con un apposito </a:t>
            </a:r>
            <a:r>
              <a:rPr lang="it-IT" sz="3800" b="1" dirty="0" smtClean="0"/>
              <a:t>patto per lo sviluppo professionale</a:t>
            </a:r>
            <a:r>
              <a:rPr lang="it-IT" sz="3800" dirty="0" smtClean="0"/>
              <a:t>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b="1" dirty="0" smtClean="0">
                <a:solidFill>
                  <a:srgbClr val="3366FF"/>
                </a:solidFill>
              </a:rPr>
              <a:t>gli obiettivi di sviluppo delle competenze culturali, disciplinari, </a:t>
            </a:r>
            <a:r>
              <a:rPr lang="it-IT" sz="3800" b="1" dirty="0" err="1" smtClean="0">
                <a:solidFill>
                  <a:srgbClr val="3366FF"/>
                </a:solidFill>
              </a:rPr>
              <a:t>didattico-metodologiche</a:t>
            </a:r>
            <a:r>
              <a:rPr lang="it-IT" sz="3800" b="1" dirty="0" smtClean="0">
                <a:solidFill>
                  <a:srgbClr val="3366FF"/>
                </a:solidFill>
              </a:rPr>
              <a:t> e relazionali da raggiungere o migliorare attraverso: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b="1" dirty="0" smtClean="0">
                <a:solidFill>
                  <a:srgbClr val="3366FF"/>
                </a:solidFill>
              </a:rPr>
              <a:t> le attività formative previste nell’anno di prova;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b="1" dirty="0" smtClean="0">
                <a:solidFill>
                  <a:srgbClr val="3366FF"/>
                </a:solidFill>
              </a:rPr>
              <a:t> la partecipazione alle attività formative attivate dall’istituzione scolastica;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b="1" dirty="0" smtClean="0">
                <a:solidFill>
                  <a:srgbClr val="3366FF"/>
                </a:solidFill>
              </a:rPr>
              <a:t>l’eventuale utilizzo della carta elettronica per l’aggiornamento</a:t>
            </a:r>
            <a:r>
              <a:rPr lang="it-IT" sz="3800" b="1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dirty="0" smtClean="0"/>
              <a:t>Non è un contratto di natura giuridica ma è un impegno etico –professionale.</a:t>
            </a:r>
          </a:p>
          <a:p>
            <a:pPr>
              <a:buNone/>
              <a:defRPr/>
            </a:pPr>
            <a:endParaRPr lang="it-IT" sz="3800" dirty="0"/>
          </a:p>
        </p:txBody>
      </p:sp>
      <p:pic>
        <p:nvPicPr>
          <p:cNvPr id="26627" name="Picture 2" descr="http://www.adiantum.it/public/news/263201118550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989138"/>
            <a:ext cx="2233612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Patto per lo sviluppo professionale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0" y="692696"/>
            <a:ext cx="7236296" cy="604867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Nell’anno scolastico 2015/16 sono stati nominati in ruolo in tutta 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Italia</a:t>
            </a:r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circa 90.000 docenti di cui i</a:t>
            </a:r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 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Calabria circa 3500</a:t>
            </a:r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it-IT" sz="20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Numeri </a:t>
            </a:r>
            <a:r>
              <a:rPr lang="it-IT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notevoli</a:t>
            </a:r>
            <a:r>
              <a:rPr lang="it-IT" sz="20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che ci inducono a riflettere sul fatto di dover tenere conto delle personali esperienze e competenze di ognuno di voi, per programmare l’anno di formazione e prova. </a:t>
            </a:r>
          </a:p>
          <a:p>
            <a:pPr algn="just"/>
            <a:r>
              <a:rPr lang="it-IT" sz="20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Per la prima volta, poi, sono stati assunti docenti su “</a:t>
            </a:r>
            <a:r>
              <a:rPr lang="it-IT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organico potenziato”</a:t>
            </a:r>
            <a:r>
              <a:rPr lang="it-IT" sz="20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un organico cioè aggiuntivo, che supera quello strettamente necessario al funzionamento delle classi. </a:t>
            </a:r>
          </a:p>
          <a:p>
            <a:pPr algn="just"/>
            <a:r>
              <a:rPr lang="it-IT" sz="20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Molti di voi hanno alle spalle anni di “</a:t>
            </a:r>
            <a:r>
              <a:rPr lang="it-IT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gavetta</a:t>
            </a:r>
            <a:r>
              <a:rPr lang="it-IT" sz="20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”, molti altri sono alla loro prima esperienza con l’insegnamento: in entrambi i casi tale formazione obbligatoria, per quanto non copra l’orizzonte intero della propria professionalità, segna il passaggio </a:t>
            </a:r>
            <a:r>
              <a:rPr lang="it-IT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dalla precarietà alla stabilità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it-IT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	(</a:t>
            </a:r>
            <a:r>
              <a:rPr lang="it-IT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liberamente tratto da “Essere docenti  in Emilia </a:t>
            </a:r>
            <a:r>
              <a:rPr lang="it-IT" sz="1600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-Romagna</a:t>
            </a:r>
            <a:r>
              <a:rPr lang="it-IT" sz="1600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”)</a:t>
            </a:r>
          </a:p>
          <a:p>
            <a:pPr algn="just"/>
            <a:endParaRPr lang="it-IT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ESSERE DOCENTI …..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7" name="Immagine 6" descr="docent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9088" y="1916833"/>
            <a:ext cx="1728192" cy="194421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0" y="4077072"/>
            <a:ext cx="5220072" cy="25922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L’USR Calabria nelle sue articolazioni territoriali</a:t>
            </a:r>
          </a:p>
          <a:p>
            <a:pPr algn="ctr">
              <a:buNone/>
            </a:pPr>
            <a:r>
              <a:rPr lang="it-IT" dirty="0" smtClean="0"/>
              <a:t>+ Scuole polo </a:t>
            </a:r>
          </a:p>
          <a:p>
            <a:pPr algn="ctr">
              <a:buNone/>
            </a:pPr>
            <a:r>
              <a:rPr lang="it-IT" dirty="0" smtClean="0"/>
              <a:t>ORGANIZZANO </a:t>
            </a:r>
          </a:p>
          <a:p>
            <a:pPr algn="ctr">
              <a:buNone/>
            </a:pPr>
            <a:endParaRPr lang="it-IT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Incontri propedeutici e di restituzione 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436510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1° Incontro propedeutico di 3 ore:</a:t>
            </a:r>
          </a:p>
          <a:p>
            <a:pPr algn="ctr"/>
            <a:r>
              <a:rPr lang="it-IT" dirty="0" smtClean="0"/>
              <a:t>- Aspettative amministrazione e scuola nei confronti dei neoassunti;</a:t>
            </a:r>
          </a:p>
          <a:p>
            <a:pPr algn="ctr"/>
            <a:r>
              <a:rPr lang="it-IT" dirty="0" smtClean="0"/>
              <a:t>- Illustrazione modalità del percorso e delle opportunità di sviluppo professionale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9" name="Freccia angolare bidirezionale 8"/>
          <p:cNvSpPr/>
          <p:nvPr/>
        </p:nvSpPr>
        <p:spPr>
          <a:xfrm rot="13399615">
            <a:off x="4026994" y="3201733"/>
            <a:ext cx="1522059" cy="1534653"/>
          </a:xfrm>
          <a:prstGeom prst="leftUpArrow">
            <a:avLst>
              <a:gd name="adj1" fmla="val 1276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suc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1905000" cy="1371600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4644008" y="3933056"/>
            <a:ext cx="4499992" cy="27363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076056" y="4437112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2° Incontro di restituzione 3 ore</a:t>
            </a:r>
          </a:p>
          <a:p>
            <a:r>
              <a:rPr lang="it-IT" dirty="0" smtClean="0"/>
              <a:t>- Condivisione del lavoro svolto da docenti e riflessioni sui punti di forza e sulle criticità dell’esperienza, con eventuali proposte migliorative</a:t>
            </a:r>
            <a:endParaRPr lang="it-IT" dirty="0"/>
          </a:p>
        </p:txBody>
      </p:sp>
      <p:pic>
        <p:nvPicPr>
          <p:cNvPr id="14" name="Immagine 13" descr="obie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204864"/>
            <a:ext cx="2286000" cy="17240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328592"/>
          </a:xfrm>
        </p:spPr>
        <p:txBody>
          <a:bodyPr/>
          <a:lstStyle/>
          <a:p>
            <a:r>
              <a:rPr lang="it-IT" dirty="0" smtClean="0"/>
              <a:t>Il docente neoassunto, sulla base del bilancio di competenze e del patto per lo sviluppo professionale, partecipa a </a:t>
            </a:r>
            <a:r>
              <a:rPr lang="it-IT" b="1" dirty="0" smtClean="0"/>
              <a:t>4 laboratori della durata di 3 ore ciascuno</a:t>
            </a:r>
            <a:r>
              <a:rPr lang="it-IT" dirty="0" smtClean="0"/>
              <a:t>, con la possibilità di optare tra le diverse proposte offerte a livello territoriale. </a:t>
            </a:r>
          </a:p>
          <a:p>
            <a:r>
              <a:rPr lang="it-IT" dirty="0" smtClean="0"/>
              <a:t>L’obiettivo è quello di potenziare le competenze trasversali e approfondire conoscenze specifiche del docente, stimolare la condivisione di esperienze e la soluzione di problemi reali del contesto scuola (Cerini).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2958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lABORA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5" name="Segnaposto contenuto 4" descr="lab fo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6296" y="1124744"/>
            <a:ext cx="1616968" cy="1212726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n-cs"/>
              </a:rPr>
              <a:t>Laboratori formativi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1196752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Sono individuate le seguenti aree trasversali, tra cui sono state scelte 3 tematiche dai docenti nelle varie province: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27584" y="2502188"/>
            <a:ext cx="58326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Gestione della classe e problematiche relazionali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2070140"/>
            <a:ext cx="583264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Nuove risorse digitali e loro impatto sulla didattica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43608" y="3006244"/>
            <a:ext cx="583264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Valutazione didattica e valutazione di sistema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331640" y="3582184"/>
            <a:ext cx="583264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Bisogni Educativi Speciali e disabilità- OBBLIGATORIO 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55676" y="4086364"/>
            <a:ext cx="583264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Contrasto alla dispersione scolastica 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979712" y="4607808"/>
            <a:ext cx="58326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Inclusione sociale e dinamiche interculturali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339752" y="5166484"/>
            <a:ext cx="58326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Orientamento e alternanza scuola-lavoro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627784" y="5805264"/>
            <a:ext cx="583264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Buone pratiche di didattiche disciplinari</a:t>
            </a:r>
            <a:endParaRPr lang="it-I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contenuto 2"/>
          <p:cNvSpPr>
            <a:spLocks noGrp="1"/>
          </p:cNvSpPr>
          <p:nvPr>
            <p:ph idx="1"/>
          </p:nvPr>
        </p:nvSpPr>
        <p:spPr>
          <a:xfrm>
            <a:off x="322894" y="941388"/>
            <a:ext cx="8498210" cy="3916363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it-IT" sz="2400" dirty="0" smtClean="0"/>
              <a:t>Questa </a:t>
            </a:r>
            <a:r>
              <a:rPr lang="it-IT" altLang="it-IT" sz="2400" dirty="0"/>
              <a:t>fase avviata nel corso </a:t>
            </a:r>
            <a:r>
              <a:rPr lang="it-IT" altLang="it-IT" sz="2400" dirty="0" err="1"/>
              <a:t>dell’a.s.</a:t>
            </a:r>
            <a:r>
              <a:rPr lang="it-IT" altLang="it-IT" sz="2400" dirty="0"/>
              <a:t> </a:t>
            </a:r>
            <a:r>
              <a:rPr lang="it-IT" altLang="it-IT" sz="2400" dirty="0" smtClean="0"/>
              <a:t>2014/2015 è articolata, di massima, in diversi momenti:</a:t>
            </a:r>
          </a:p>
          <a:p>
            <a:pPr algn="just"/>
            <a:r>
              <a:rPr lang="it-IT" altLang="it-IT" sz="2400" dirty="0" smtClean="0"/>
              <a:t>3 h di progettazione condivisa;</a:t>
            </a:r>
          </a:p>
          <a:p>
            <a:pPr algn="just"/>
            <a:r>
              <a:rPr lang="it-IT" altLang="it-IT" sz="2400" dirty="0" smtClean="0"/>
              <a:t>4 h di osservazione del neoassunto nella classe del tutor;</a:t>
            </a:r>
          </a:p>
          <a:p>
            <a:pPr algn="just"/>
            <a:r>
              <a:rPr lang="it-IT" altLang="it-IT" sz="2400" dirty="0" smtClean="0"/>
              <a:t>4 h di osservazione del tutor nella classe del neoassunto;</a:t>
            </a:r>
          </a:p>
          <a:p>
            <a:pPr algn="just"/>
            <a:r>
              <a:rPr lang="it-IT" altLang="it-IT" sz="2400" dirty="0" smtClean="0"/>
              <a:t>1 h di verifica dell’esperienza iniziata e dedicato a momenti di tutoraggio e di osservazione reciproca, di affiancamento nel lavoro didattico, di riflessione e di documentazione.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6A121-CF6A-4EE5-8874-008A39FB173E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3999" cy="9087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Fase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to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096"/>
            <a:ext cx="2533650" cy="18097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26880"/>
            <a:ext cx="2143125" cy="21431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79305"/>
            <a:ext cx="2286000" cy="14192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8100392" y="5445224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6425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088" y="1603374"/>
            <a:ext cx="7273925" cy="5137993"/>
          </a:xfrm>
        </p:spPr>
        <p:txBody>
          <a:bodyPr/>
          <a:lstStyle/>
          <a:p>
            <a:pPr algn="just">
              <a:defRPr/>
            </a:pPr>
            <a:r>
              <a:rPr lang="it-IT" altLang="it-IT" sz="2400" dirty="0" smtClean="0"/>
              <a:t>Il docente tutor- collega esperto, competente e motivato, accompagna il neoassunto: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rgbClr val="002060"/>
                </a:solidFill>
              </a:rPr>
              <a:t>accogliendolo</a:t>
            </a:r>
            <a:r>
              <a:rPr lang="it-IT" altLang="it-IT" sz="2400" dirty="0" smtClean="0"/>
              <a:t> nella comunità professionale e responsabilizzandolo anche attraverso l’auto-riconoscimento;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rgbClr val="0070C0"/>
                </a:solidFill>
              </a:rPr>
              <a:t>favorendo la sua partecipazione </a:t>
            </a:r>
            <a:r>
              <a:rPr lang="it-IT" altLang="it-IT" sz="2400" dirty="0" smtClean="0"/>
              <a:t>ai diversi momenti della vita collegiale della scuola;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rgbClr val="0000FF"/>
                </a:solidFill>
              </a:rPr>
              <a:t>esercitando ogni utile forma di ascolto, consulenza e collaborazione </a:t>
            </a:r>
            <a:r>
              <a:rPr lang="it-IT" altLang="it-IT" sz="2400" dirty="0" smtClean="0"/>
              <a:t>per migliorare la qualità e l’efficacia dell’insegnamento;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chemeClr val="accent5">
                    <a:lumMod val="50000"/>
                  </a:schemeClr>
                </a:solidFill>
              </a:rPr>
              <a:t>predisponendo momenti di reciproca osservazione</a:t>
            </a:r>
            <a:r>
              <a:rPr lang="it-IT" altLang="it-IT" sz="2400" dirty="0" smtClean="0"/>
              <a:t> (</a:t>
            </a:r>
            <a:r>
              <a:rPr lang="it-IT" altLang="it-IT" sz="2400" i="1" dirty="0" err="1" smtClean="0"/>
              <a:t>peer</a:t>
            </a:r>
            <a:r>
              <a:rPr lang="it-IT" altLang="it-IT" sz="2400" i="1" dirty="0" smtClean="0"/>
              <a:t> to </a:t>
            </a:r>
            <a:r>
              <a:rPr lang="it-IT" altLang="it-IT" sz="2400" i="1" dirty="0" err="1" smtClean="0"/>
              <a:t>peer</a:t>
            </a:r>
            <a:r>
              <a:rPr lang="it-IT" altLang="it-IT" sz="2400" i="1" dirty="0" smtClean="0"/>
              <a:t>).</a:t>
            </a:r>
          </a:p>
          <a:p>
            <a:pPr algn="just">
              <a:defRPr/>
            </a:pPr>
            <a:endParaRPr lang="it-IT" altLang="it-IT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0"/>
            <a:ext cx="9160768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Attività di tutoring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contenuto 2"/>
          <p:cNvSpPr>
            <a:spLocks noGrp="1"/>
          </p:cNvSpPr>
          <p:nvPr>
            <p:ph idx="1"/>
          </p:nvPr>
        </p:nvSpPr>
        <p:spPr>
          <a:xfrm>
            <a:off x="322894" y="941388"/>
            <a:ext cx="8498210" cy="3916363"/>
          </a:xfrm>
        </p:spPr>
        <p:txBody>
          <a:bodyPr/>
          <a:lstStyle/>
          <a:p>
            <a:pPr marL="0" lvl="0" indent="0" algn="just">
              <a:buNone/>
            </a:pPr>
            <a:r>
              <a:rPr lang="it-IT" altLang="it-IT" sz="2400" dirty="0">
                <a:solidFill>
                  <a:prstClr val="black"/>
                </a:solidFill>
              </a:rPr>
              <a:t>L’obiettivo è quello di sviluppare competenze sulla conduzione della classe e sulle attività dell’insegnamento, sul sostegno alla motivazione degli allievi, sulla costruzione di climi positivi e motivanti e sulle modalità di verifica formativa degli apprendimenti.  (Cerini)</a:t>
            </a:r>
            <a:endParaRPr lang="it-IT" altLang="it-IT" sz="2400" b="1" u="sng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it-IT" altLang="it-IT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6A121-CF6A-4EE5-8874-008A39FB173E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3999" cy="9087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L’Osservazione nella fase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to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7"/>
            <a:ext cx="607695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811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contenuto 2"/>
          <p:cNvSpPr>
            <a:spLocks noGrp="1"/>
          </p:cNvSpPr>
          <p:nvPr>
            <p:ph idx="1"/>
          </p:nvPr>
        </p:nvSpPr>
        <p:spPr>
          <a:xfrm>
            <a:off x="2632967" y="1127945"/>
            <a:ext cx="5986462" cy="4029247"/>
          </a:xfrm>
          <a:solidFill>
            <a:srgbClr val="66FFFF">
              <a:alpha val="18039"/>
            </a:srgbClr>
          </a:solidFill>
        </p:spPr>
        <p:txBody>
          <a:bodyPr/>
          <a:lstStyle/>
          <a:p>
            <a:pPr algn="just"/>
            <a:r>
              <a:rPr lang="it-IT" altLang="it-IT" sz="2000" b="1" dirty="0" smtClean="0"/>
              <a:t>La formazione on line accompagna tutto il percorso dei neoassunti, consente al docente di:</a:t>
            </a:r>
          </a:p>
          <a:p>
            <a:pPr algn="just"/>
            <a:r>
              <a:rPr lang="it-IT" altLang="it-IT" sz="2000" b="1" dirty="0" smtClean="0"/>
              <a:t>Elaborare un proprio portfolio professionale</a:t>
            </a:r>
          </a:p>
          <a:p>
            <a:pPr algn="just"/>
            <a:r>
              <a:rPr lang="it-IT" altLang="it-IT" sz="2000" b="1" dirty="0" smtClean="0"/>
              <a:t>Rispondere a questionari per il monitoraggio delle diverse fasi del percorso formativo;</a:t>
            </a:r>
          </a:p>
          <a:p>
            <a:pPr algn="just"/>
            <a:r>
              <a:rPr lang="it-IT" altLang="it-IT" sz="2000" b="1" dirty="0" smtClean="0"/>
              <a:t>Consultare materiali di studio risorse didattiche e siti web dedicati.</a:t>
            </a:r>
          </a:p>
          <a:p>
            <a:pPr algn="just"/>
            <a:r>
              <a:rPr lang="it-IT" altLang="it-IT" sz="2000" b="1" dirty="0" smtClean="0"/>
              <a:t>L’obiettivo è quello di stimolare l’analisi e la riflessione sul percorso formativo del docente neoassunto al fine di migliorare la sua capacità di progettazione, di realizzazione e di valutazione delle attività didattiche.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8B212-2DBD-43E4-AFAA-FEA5E0018AB1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9143999" cy="112474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Formazione on line- Portfolio digitale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2" y="2420888"/>
            <a:ext cx="2200275" cy="207645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55776" y="5517232"/>
            <a:ext cx="4831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E-LEARNING 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61128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5400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it-IT" dirty="0" smtClean="0"/>
              <a:t>Piattaforma Indire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820472" cy="5237017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2436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036" y="19348"/>
            <a:ext cx="9119964" cy="1143000"/>
          </a:xfrm>
          <a:solidFill>
            <a:srgbClr val="FFC000"/>
          </a:solidFill>
        </p:spPr>
        <p:txBody>
          <a:bodyPr/>
          <a:lstStyle/>
          <a:p>
            <a:r>
              <a:rPr lang="it-IT" dirty="0" smtClean="0"/>
              <a:t>Risorse presenti in piattaforma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pic>
        <p:nvPicPr>
          <p:cNvPr id="11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715294"/>
            <a:ext cx="6076950" cy="4295775"/>
          </a:xfrm>
        </p:spPr>
      </p:pic>
    </p:spTree>
    <p:extLst>
      <p:ext uri="{BB962C8B-B14F-4D97-AF65-F5344CB8AC3E}">
        <p14:creationId xmlns:p14="http://schemas.microsoft.com/office/powerpoint/2010/main" val="1346714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683568" y="1124744"/>
            <a:ext cx="7704856" cy="324036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i="1" dirty="0" smtClean="0">
              <a:solidFill>
                <a:srgbClr val="002060"/>
              </a:solidFill>
              <a:latin typeface="Baskerville Old Face" pitchFamily="18" charset="0"/>
              <a:cs typeface="Tahoma" pitchFamily="34" charset="0"/>
            </a:endParaRPr>
          </a:p>
          <a:p>
            <a:pPr algn="ctr"/>
            <a:r>
              <a:rPr lang="it-IT" sz="24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Accettando di insegnare avete accettato una sfida: quella di rendere l’alunno protagonista del proprio apprendimento.</a:t>
            </a:r>
          </a:p>
          <a:p>
            <a:pPr algn="ctr"/>
            <a:r>
              <a:rPr lang="it-IT" sz="24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Valutare un alunno infatti non deve essere accertare se l’alunno sappia o meno un determinato argomento ,ma appurare se sappia cosa farsene di quel sapere per diventare una persona autonoma, </a:t>
            </a:r>
            <a:r>
              <a:rPr lang="it-IT" sz="2400" b="1" i="1" dirty="0" err="1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….pronta</a:t>
            </a:r>
            <a:r>
              <a:rPr lang="it-IT" sz="24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 al futuro.</a:t>
            </a:r>
          </a:p>
          <a:p>
            <a:pPr algn="ctr"/>
            <a:r>
              <a:rPr lang="it-IT" sz="24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(</a:t>
            </a:r>
            <a:r>
              <a:rPr lang="it-IT" sz="16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liberamente tratto da “Essere docenti  in Emilia </a:t>
            </a:r>
            <a:r>
              <a:rPr lang="it-IT" sz="1600" b="1" i="1" dirty="0" err="1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-Romagna</a:t>
            </a:r>
            <a:r>
              <a:rPr lang="it-IT" sz="16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”)</a:t>
            </a:r>
          </a:p>
          <a:p>
            <a:pPr algn="ctr"/>
            <a:endParaRPr lang="it-IT" sz="2400" b="1" dirty="0">
              <a:solidFill>
                <a:srgbClr val="002060"/>
              </a:solidFill>
              <a:latin typeface="Baskerville Old Face" pitchFamily="18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7920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ESSERE DOCENTI …..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7" name="Immagine 6" descr="class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5" y="4437112"/>
            <a:ext cx="3602505" cy="208823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contenuto 2"/>
          <p:cNvSpPr>
            <a:spLocks noGrp="1"/>
          </p:cNvSpPr>
          <p:nvPr>
            <p:ph idx="1"/>
          </p:nvPr>
        </p:nvSpPr>
        <p:spPr>
          <a:xfrm>
            <a:off x="33412" y="1340769"/>
            <a:ext cx="2882404" cy="2952328"/>
          </a:xfrm>
          <a:solidFill>
            <a:srgbClr val="66FFFF">
              <a:alpha val="18039"/>
            </a:srgbClr>
          </a:solidFill>
        </p:spPr>
        <p:txBody>
          <a:bodyPr/>
          <a:lstStyle/>
          <a:p>
            <a:r>
              <a:rPr lang="it-IT" altLang="it-IT" sz="2400" b="1" dirty="0" smtClean="0"/>
              <a:t>Il docente neoassunto traccia un bilancio delle proprie competenze raggiunte in forma di autovalutazione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8B212-2DBD-43E4-AFAA-FEA5E0018AB1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9143999" cy="112474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Bilancio finale delle competenze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2414587"/>
            <a:ext cx="2247900" cy="2028825"/>
          </a:xfrm>
          <a:prstGeom prst="rect">
            <a:avLst/>
          </a:prstGeom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5695950" y="1493168"/>
            <a:ext cx="3196530" cy="4168080"/>
          </a:xfrm>
          <a:prstGeom prst="rect">
            <a:avLst/>
          </a:prstGeom>
          <a:solidFill>
            <a:srgbClr val="66FFFF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sz="2400" b="1" dirty="0" smtClean="0"/>
              <a:t>In esso: </a:t>
            </a:r>
          </a:p>
          <a:p>
            <a:pPr marL="0" indent="0">
              <a:buNone/>
            </a:pPr>
            <a:r>
              <a:rPr lang="it-IT" altLang="it-IT" sz="2400" b="1" dirty="0" smtClean="0"/>
              <a:t>1) Registra cambiamenti rispetto Bilancio iniziale;</a:t>
            </a:r>
          </a:p>
          <a:p>
            <a:pPr marL="0" indent="0">
              <a:buNone/>
            </a:pPr>
            <a:r>
              <a:rPr lang="it-IT" altLang="it-IT" sz="2400" b="1" dirty="0" smtClean="0"/>
              <a:t>2) Rilancia l’auto-progettazione professionale;</a:t>
            </a:r>
          </a:p>
          <a:p>
            <a:pPr marL="0" indent="0">
              <a:buNone/>
            </a:pPr>
            <a:r>
              <a:rPr lang="it-IT" altLang="it-IT" sz="2400" b="1" dirty="0" smtClean="0"/>
              <a:t>3) Favorisce una continuità nella formazione in servizio </a:t>
            </a:r>
          </a:p>
          <a:p>
            <a:pPr marL="0" indent="0">
              <a:buNone/>
            </a:pPr>
            <a:endParaRPr lang="it-IT" altLang="it-I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032485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72" y="27856"/>
            <a:ext cx="9127728" cy="808856"/>
          </a:xfrm>
        </p:spPr>
        <p:txBody>
          <a:bodyPr/>
          <a:lstStyle/>
          <a:p>
            <a:r>
              <a:rPr lang="it-IT" dirty="0" smtClean="0"/>
              <a:t>Il ruolo del Dirigente Scolastico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60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524328" y="5517232"/>
            <a:ext cx="5040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690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it-IT" dirty="0" smtClean="0"/>
              <a:t>Ruolo Dirigente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40768"/>
            <a:ext cx="3491880" cy="5256584"/>
          </a:xfrm>
        </p:spPr>
        <p:txBody>
          <a:bodyPr/>
          <a:lstStyle/>
          <a:p>
            <a:r>
              <a:rPr lang="it-IT" sz="2400" dirty="0" smtClean="0"/>
              <a:t>Le modalità del nuovo anno di formazione richiamano il dirigente ad una maggiore vicinanza con la vita d’aula, a promuovere lo sviluppo professionale dei docenti, a scommettere sul fattore umano, come risorsa decisiva per il miglioramento della scuola.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pic>
        <p:nvPicPr>
          <p:cNvPr id="4098" name="Picture 2" descr="23,4&#10;21,7&#10;54,9&#10;46,9&#10;77,1&#10;19,5&#10;25,5&#10;44,6&#10;47,4&#10;72,9&#10;0 10 20 30 40 50 60 70 80 90&#10;Valorizzazione degli apporti degli allievi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48965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465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7144" y="1143000"/>
            <a:ext cx="5256212" cy="4464050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2400" dirty="0">
                <a:cs typeface="Calibri" pitchFamily="34" charset="0"/>
              </a:rPr>
              <a:t> Al termine dell’anno di formazione e di prova, nel periodo intercorrente tra il termine delle attività didattiche, compresi gli esami di qualifica e di Stato, e la conclusione dell’anno scolastico, il Comitato di valutazione è convocato dal Dirigente Scolastico per procedere all’espressione del parere sul superamento del periodo di formazione e di prova.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144" y="0"/>
            <a:ext cx="9136856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Procedure per la valutazione del periodo di formazione e di prova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5327625" y="1143000"/>
            <a:ext cx="3816375" cy="4464496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2000" dirty="0"/>
              <a:t> </a:t>
            </a:r>
            <a:r>
              <a:rPr lang="it-IT" sz="2400" dirty="0" smtClean="0">
                <a:cs typeface="Calibri" pitchFamily="34" charset="0"/>
              </a:rPr>
              <a:t>Davanti al Comitato di valutazione il docente presenterà e discuterà alla fine dell’anno di prova il portfolio professionale (che sostituisce la tesina) In tale portfolio verrà compresa la relazione finale in forma di documentazione didattica</a:t>
            </a:r>
            <a:endParaRPr lang="it-IT" sz="2400" dirty="0">
              <a:cs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contenuto 2"/>
          <p:cNvSpPr>
            <a:spLocks noGrp="1"/>
          </p:cNvSpPr>
          <p:nvPr>
            <p:ph idx="1"/>
          </p:nvPr>
        </p:nvSpPr>
        <p:spPr>
          <a:xfrm>
            <a:off x="-107950" y="1412875"/>
            <a:ext cx="4248150" cy="5040313"/>
          </a:xfrm>
        </p:spPr>
        <p:txBody>
          <a:bodyPr/>
          <a:lstStyle/>
          <a:p>
            <a:pPr algn="just"/>
            <a:r>
              <a:rPr lang="it-IT" altLang="it-IT" sz="2400" smtClean="0"/>
              <a:t> In caso di giudizio favorevole, il Dirigente Scolastico emette provvedimento motivato di conferma in ruolo per il docente neo-assunto, ai sensi dell’art. </a:t>
            </a:r>
            <a:r>
              <a:rPr lang="it-IT" altLang="it-IT" sz="2400" b="1" smtClean="0"/>
              <a:t>14 del DPR n. 275 del 8/3/99.</a:t>
            </a:r>
            <a:endParaRPr lang="it-IT" altLang="it-IT" sz="2400" smtClean="0"/>
          </a:p>
          <a:p>
            <a:pPr algn="just">
              <a:buFont typeface="Arial" charset="0"/>
              <a:buNone/>
            </a:pPr>
            <a:endParaRPr lang="it-IT" altLang="it-IT" sz="240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EA922-62CE-42C6-A504-420AF6521A90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La conferma in ruolo</a:t>
            </a:r>
          </a:p>
        </p:txBody>
      </p:sp>
      <p:pic>
        <p:nvPicPr>
          <p:cNvPr id="35845" name="Picture 6" descr="https://encrypted-tbn3.gstatic.com/images?q=tbn:ANd9GcQllixP4VKX2KbVpp90DD87IVNQ_jjMirbT7kV1GSWaO32kF0Uf61Qs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341438"/>
            <a:ext cx="14668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 descr="https://encrypted-tbn1.gstatic.com/images?q=tbn:ANd9GcR3Dp87WpuNndsu6Qigb6NxCJyiczMw8GUCg9iIj7ylNNwlTfRVA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029075"/>
            <a:ext cx="100806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4140200" y="2349500"/>
            <a:ext cx="482441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it-IT" sz="2400" dirty="0"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>
                <a:latin typeface="+mn-lt"/>
                <a:cs typeface="+mn-cs"/>
              </a:rPr>
              <a:t>In caso di giudizio sfavorevole, il D.S. emette provvedimento motivato di ripetizione del periodo di formazione e di prova. Tale provvedimento dovrà indicare gli elementi di criticità emersi e le forme di supporto formativo e di verifica del conseguimento degli standard richiesti ai fini della conferma in ruolo.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ccoglienza.gif"/>
          <p:cNvPicPr>
            <a:picLocks noChangeAspect="1"/>
          </p:cNvPicPr>
          <p:nvPr/>
        </p:nvPicPr>
        <p:blipFill>
          <a:blip r:embed="rId2" cstate="print">
            <a:lum bright="16000"/>
          </a:blip>
          <a:stretch>
            <a:fillRect/>
          </a:stretch>
        </p:blipFill>
        <p:spPr>
          <a:xfrm>
            <a:off x="0" y="0"/>
            <a:ext cx="6588224" cy="6858000"/>
          </a:xfrm>
          <a:prstGeom prst="rect">
            <a:avLst/>
          </a:prstGeom>
          <a:effectLst>
            <a:outerShdw blurRad="419100" dist="9906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07A57-ED7E-40FB-9D30-D9D58EE9D7C1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sp>
        <p:nvSpPr>
          <p:cNvPr id="5" name="Fumetto 4 4"/>
          <p:cNvSpPr/>
          <p:nvPr/>
        </p:nvSpPr>
        <p:spPr>
          <a:xfrm>
            <a:off x="6228184" y="332656"/>
            <a:ext cx="2915816" cy="2520280"/>
          </a:xfrm>
          <a:prstGeom prst="cloudCallout">
            <a:avLst>
              <a:gd name="adj1" fmla="val -44704"/>
              <a:gd name="adj2" fmla="val 647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732240" y="764704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VI</a:t>
            </a:r>
            <a:r>
              <a:rPr lang="it-IT" dirty="0" smtClean="0"/>
              <a:t> AUGURIAMO CHE L’ACCOGLIENZA A SCUOLA SIA COSI’!!!!</a:t>
            </a:r>
            <a:endParaRPr lang="it-I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07A57-ED7E-40FB-9D30-D9D58EE9D7C1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pic>
        <p:nvPicPr>
          <p:cNvPr id="5" name="Immagine 4" descr="ANNOI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4608512" cy="3538220"/>
          </a:xfrm>
          <a:prstGeom prst="rect">
            <a:avLst/>
          </a:prstGeom>
        </p:spPr>
      </p:pic>
      <p:sp>
        <p:nvSpPr>
          <p:cNvPr id="6" name="Fumetto 4 5"/>
          <p:cNvSpPr/>
          <p:nvPr/>
        </p:nvSpPr>
        <p:spPr>
          <a:xfrm>
            <a:off x="5220072" y="1052736"/>
            <a:ext cx="3600400" cy="2448272"/>
          </a:xfrm>
          <a:prstGeom prst="cloudCallout">
            <a:avLst>
              <a:gd name="adj1" fmla="val -52489"/>
              <a:gd name="adj2" fmla="val 708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940152" y="1484784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 CHE LE VOSTRE LEZIONI NON FACCIANO QUESTO EFFETTO!!!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96895" y="4797152"/>
            <a:ext cx="832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ba Super" pitchFamily="2" charset="0"/>
              </a:rPr>
              <a:t>GRAZIE E BUON LAVORO!!!</a:t>
            </a:r>
            <a:endParaRPr lang="it-IT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lba Super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67944" y="5877272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 CURA DELL’UFFICIO II –USR CALABRIA  </a:t>
            </a:r>
            <a:r>
              <a:rPr lang="it-IT" sz="1200" dirty="0" smtClean="0"/>
              <a:t>MTB</a:t>
            </a:r>
            <a:endParaRPr lang="it-IT" sz="1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3A331-EB72-46EF-B165-E199D18FA35B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93640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Quadro legislativo di riferimento del periodo di formazione e prova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79512" y="1340768"/>
            <a:ext cx="4859139" cy="20882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000" b="1" dirty="0" err="1" smtClean="0"/>
              <a:t>D.Lgs.vo</a:t>
            </a:r>
            <a:r>
              <a:rPr lang="it-IT" sz="2000" b="1" dirty="0" smtClean="0"/>
              <a:t> 297 /1994</a:t>
            </a:r>
            <a:r>
              <a:rPr lang="it-IT" sz="2000" dirty="0"/>
              <a:t>, recante: </a:t>
            </a:r>
            <a:endParaRPr lang="it-IT" sz="2000" dirty="0" smtClean="0"/>
          </a:p>
          <a:p>
            <a:r>
              <a:rPr lang="it-IT" sz="2000" dirty="0" smtClean="0"/>
              <a:t>“</a:t>
            </a:r>
            <a:r>
              <a:rPr lang="it-IT" sz="2000" i="1" dirty="0"/>
              <a:t>Approvazione </a:t>
            </a:r>
            <a:r>
              <a:rPr lang="it-IT" sz="2000" i="1" dirty="0" smtClean="0"/>
              <a:t> del T.U. </a:t>
            </a:r>
            <a:r>
              <a:rPr lang="it-IT" sz="2000" i="1" dirty="0"/>
              <a:t>delle disposizioni </a:t>
            </a:r>
            <a:endParaRPr lang="it-IT" sz="2000" i="1" dirty="0" smtClean="0"/>
          </a:p>
          <a:p>
            <a:r>
              <a:rPr lang="it-IT" sz="2000" i="1" dirty="0" smtClean="0"/>
              <a:t>legislative  vigenti </a:t>
            </a:r>
            <a:r>
              <a:rPr lang="it-IT" sz="2000" i="1" dirty="0"/>
              <a:t>in materia di istruzione, </a:t>
            </a:r>
            <a:endParaRPr lang="it-IT" sz="2000" i="1" dirty="0" smtClean="0"/>
          </a:p>
          <a:p>
            <a:r>
              <a:rPr lang="it-IT" sz="2000" i="1" dirty="0" smtClean="0"/>
              <a:t>relative </a:t>
            </a:r>
            <a:r>
              <a:rPr lang="it-IT" sz="2000" i="1" dirty="0"/>
              <a:t>alle scuole di </a:t>
            </a:r>
            <a:r>
              <a:rPr lang="it-IT" sz="2000" i="1" dirty="0" smtClean="0"/>
              <a:t>ogni ordine </a:t>
            </a:r>
            <a:r>
              <a:rPr lang="it-IT" sz="2000" i="1" dirty="0"/>
              <a:t>e </a:t>
            </a:r>
            <a:r>
              <a:rPr lang="it-IT" sz="2000" i="1" dirty="0" smtClean="0"/>
              <a:t>grado”   </a:t>
            </a:r>
          </a:p>
          <a:p>
            <a:r>
              <a:rPr lang="it-IT" sz="2000" i="1" dirty="0" smtClean="0"/>
              <a:t>artt.437-440</a:t>
            </a:r>
            <a:endParaRPr lang="it-IT" altLang="it-IT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796136" y="1484784"/>
            <a:ext cx="3131840" cy="129614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it-IT" altLang="it-IT" sz="2000" b="1" dirty="0">
                <a:solidFill>
                  <a:schemeClr val="tx2"/>
                </a:solidFill>
                <a:cs typeface="Tahoma" pitchFamily="34" charset="0"/>
              </a:rPr>
              <a:t>Istituzione </a:t>
            </a:r>
            <a:endParaRPr lang="it-IT" altLang="it-IT" sz="20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corso </a:t>
            </a:r>
            <a:r>
              <a:rPr lang="it-IT" altLang="it-IT" sz="2000" b="1" dirty="0">
                <a:solidFill>
                  <a:schemeClr val="tx2"/>
                </a:solidFill>
                <a:cs typeface="Tahoma" pitchFamily="34" charset="0"/>
              </a:rPr>
              <a:t>di formazione </a:t>
            </a:r>
          </a:p>
          <a:p>
            <a:pPr algn="ctr">
              <a:spcBef>
                <a:spcPct val="20000"/>
              </a:spcBef>
            </a:pPr>
            <a:r>
              <a:rPr lang="it-IT" altLang="it-IT" sz="2000" b="1" dirty="0">
                <a:solidFill>
                  <a:schemeClr val="tx2"/>
                </a:solidFill>
                <a:cs typeface="Tahoma" pitchFamily="34" charset="0"/>
              </a:rPr>
              <a:t>per i docenti neoassunti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 rot="16200000">
            <a:off x="5217697" y="1703184"/>
            <a:ext cx="436801" cy="720079"/>
          </a:xfrm>
          <a:prstGeom prst="downArrow">
            <a:avLst>
              <a:gd name="adj1" fmla="val 50000"/>
              <a:gd name="adj2" fmla="val 28547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60032" y="3501008"/>
            <a:ext cx="4104456" cy="295232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it-IT" altLang="it-IT" sz="2000" b="1" dirty="0">
                <a:solidFill>
                  <a:schemeClr val="tx2"/>
                </a:solidFill>
                <a:cs typeface="Tahoma" pitchFamily="34" charset="0"/>
              </a:rPr>
              <a:t>Legge n. </a:t>
            </a: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107/2015 </a:t>
            </a:r>
          </a:p>
          <a:p>
            <a:pPr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(la cosiddetta “Buona Scuola”)</a:t>
            </a:r>
            <a:endParaRPr lang="it-IT" altLang="it-IT" sz="2000" b="1" dirty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“Riforma del sistema nazionale </a:t>
            </a: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di </a:t>
            </a: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istruzione e formazione  </a:t>
            </a:r>
            <a:endParaRPr lang="it-IT" altLang="it-IT" sz="2000" dirty="0" smtClean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e </a:t>
            </a: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delega </a:t>
            </a: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per il </a:t>
            </a: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riordino </a:t>
            </a:r>
            <a:endParaRPr lang="it-IT" altLang="it-IT" sz="2000" dirty="0" smtClean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delle </a:t>
            </a: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disposizioni </a:t>
            </a: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legislative </a:t>
            </a: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vigenti” 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rot="16200000">
            <a:off x="4101572" y="3899428"/>
            <a:ext cx="436801" cy="1080120"/>
          </a:xfrm>
          <a:prstGeom prst="downArrow">
            <a:avLst>
              <a:gd name="adj1" fmla="val 50000"/>
              <a:gd name="adj2" fmla="val 28547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512" y="3933056"/>
            <a:ext cx="3672407" cy="100811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000" b="1" dirty="0" smtClean="0"/>
              <a:t>CCNL 2006-2009</a:t>
            </a:r>
            <a:endParaRPr lang="it-IT" altLang="it-IT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3A331-EB72-46EF-B165-E199D18FA35B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93640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Cosa prevede la Buona scuola per i neoassunti?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520" y="1052736"/>
            <a:ext cx="8712968" cy="54006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Nei commi 115-120 dell’articolo unico della L.13 luglio 2015 n.107 ci sono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delle novità quali: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Stretta connessione fra periodo di prova e attività formative 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Il Dirigente Scolastico dovrà valutare il personale docente al periodo di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Prova;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Il Comitato di valutazione viene modificato nella sua composizione ( 3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Docenti di cui 2 scelti da collegio e 1 da consiglio di istituto+tutor+DS che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lo presiede);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Ruolo docente tutor;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Definizione con un D.M. degli obiettivi di sviluppo professionale e di migliora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mento professionale e delle caratteristiche del percorso formativo.</a:t>
            </a:r>
          </a:p>
          <a:p>
            <a:pPr>
              <a:spcBef>
                <a:spcPct val="20000"/>
              </a:spcBef>
            </a:pPr>
            <a:endParaRPr lang="it-IT" altLang="it-IT" sz="2000" dirty="0" smtClean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endParaRPr lang="it-IT" altLang="it-IT" sz="2000" dirty="0">
              <a:solidFill>
                <a:schemeClr val="tx2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08720"/>
            <a:ext cx="9144000" cy="511256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it-IT" sz="2000" dirty="0" smtClean="0"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000" dirty="0"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000" dirty="0" smtClean="0"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000" dirty="0"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000" dirty="0"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1) Il D.M. 850 del 27 ottobre 2015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Emanato ai sensi dell’articolo 1, comma 118 della legge 13 luglio 2015 </a:t>
            </a:r>
          </a:p>
          <a:p>
            <a:pPr algn="just">
              <a:spcBef>
                <a:spcPct val="20000"/>
              </a:spcBef>
              <a:defRPr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n. 107, </a:t>
            </a:r>
            <a:r>
              <a:rPr lang="it-IT" sz="2000" i="1" dirty="0" smtClean="0">
                <a:solidFill>
                  <a:srgbClr val="002060"/>
                </a:solidFill>
                <a:cs typeface="Tahoma" pitchFamily="34" charset="0"/>
              </a:rPr>
              <a:t>recante “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Obiettivi, Modalità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di valutazione del grado </a:t>
            </a:r>
            <a:endParaRPr lang="it-IT" altLang="it-IT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di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raggiungimento 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 degli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stessi, 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Attività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formative, 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Criteri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per la </a:t>
            </a:r>
            <a:endParaRPr lang="it-IT" altLang="it-IT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valutazione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del personale 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docente 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ed educativo in periodo 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di </a:t>
            </a:r>
          </a:p>
          <a:p>
            <a:pPr algn="just">
              <a:spcBef>
                <a:spcPct val="20000"/>
              </a:spcBef>
              <a:defRPr/>
            </a:pP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formazione </a:t>
            </a:r>
            <a:r>
              <a:rPr lang="it-IT" altLang="it-IT" sz="2000" b="1" i="1" dirty="0">
                <a:solidFill>
                  <a:schemeClr val="tx2"/>
                </a:solidFill>
                <a:cs typeface="Tahoma" pitchFamily="34" charset="0"/>
              </a:rPr>
              <a:t>e di prova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.</a:t>
            </a:r>
          </a:p>
          <a:p>
            <a:pPr algn="just">
              <a:spcBef>
                <a:spcPct val="20000"/>
              </a:spcBef>
              <a:defRPr/>
            </a:pPr>
            <a:endParaRPr lang="it-IT" altLang="it-IT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it-IT" altLang="it-IT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r>
              <a:rPr lang="it-IT" sz="2000" i="1" dirty="0" smtClean="0">
                <a:solidFill>
                  <a:schemeClr val="tx2"/>
                </a:solidFill>
                <a:cs typeface="Tahoma" pitchFamily="34" charset="0"/>
              </a:rPr>
              <a:t>2) </a:t>
            </a:r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LA C.M.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36167 del 5 novembre 2015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recante: </a:t>
            </a:r>
          </a:p>
          <a:p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“Periodo di formazione  e di prova per i docenti neoassunti. </a:t>
            </a:r>
          </a:p>
          <a:p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  <a:cs typeface="Tahoma" pitchFamily="34" charset="0"/>
              </a:rPr>
              <a:t>Primi orientamenti”</a:t>
            </a: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endParaRPr lang="it-IT" sz="2000" b="1" i="1" dirty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</a:t>
            </a:r>
            <a:endParaRPr lang="it-IT" altLang="it-IT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93640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Disposizioni attuative ed esplicative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08720"/>
            <a:ext cx="9144000" cy="136815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Periodo di formazione e prova unico e inscindibile: </a:t>
            </a:r>
          </a:p>
          <a:p>
            <a:pPr algn="just"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sia il servizio, sia la formazione concorrono </a:t>
            </a:r>
            <a:r>
              <a:rPr lang="it-IT" sz="2000" dirty="0"/>
              <a:t>a determinare </a:t>
            </a:r>
            <a:endParaRPr lang="it-IT" sz="2000" dirty="0" smtClean="0"/>
          </a:p>
          <a:p>
            <a:pPr algn="just">
              <a:spcBef>
                <a:spcPct val="20000"/>
              </a:spcBef>
            </a:pPr>
            <a:r>
              <a:rPr lang="it-IT" sz="2000" dirty="0" smtClean="0"/>
              <a:t>la </a:t>
            </a:r>
            <a:r>
              <a:rPr lang="it-IT" sz="2000" dirty="0"/>
              <a:t>conferma o meno </a:t>
            </a:r>
            <a:r>
              <a:rPr lang="it-IT" sz="2000" dirty="0" smtClean="0"/>
              <a:t>nei </a:t>
            </a:r>
            <a:r>
              <a:rPr lang="it-IT" sz="2000" dirty="0"/>
              <a:t>ruoli a tempo indeterminato.</a:t>
            </a:r>
            <a:endParaRPr lang="it-IT" altLang="it-IT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NOVITA’ DM 850/2015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502024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Durata e servizi utili ai fini del periodo di formazione e di prova</a:t>
            </a:r>
          </a:p>
        </p:txBody>
      </p:sp>
      <p:pic>
        <p:nvPicPr>
          <p:cNvPr id="5" name="Immagine 4" descr="calenda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3717032"/>
            <a:ext cx="1440160" cy="252028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3645024"/>
            <a:ext cx="7452320" cy="166199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it-IT" altLang="it-IT" dirty="0" smtClean="0"/>
              <a:t>Il superamento del periodo di formazione e prova è subordinato allo svolgimento di servizio effettivamente prestato per almeno </a:t>
            </a:r>
          </a:p>
          <a:p>
            <a:pPr algn="just"/>
            <a:r>
              <a:rPr lang="it-IT" altLang="it-IT" sz="2400" b="1" dirty="0" smtClean="0"/>
              <a:t>180 giorni </a:t>
            </a:r>
            <a:r>
              <a:rPr lang="it-IT" altLang="it-IT" sz="2400" dirty="0" smtClean="0"/>
              <a:t>nel corso dell’anno scolastico, </a:t>
            </a:r>
          </a:p>
          <a:p>
            <a:pPr algn="just"/>
            <a:r>
              <a:rPr lang="it-IT" altLang="it-IT" sz="2400" dirty="0" smtClean="0"/>
              <a:t>di cui almeno </a:t>
            </a:r>
            <a:r>
              <a:rPr lang="it-IT" altLang="it-IT" sz="2400" b="1" dirty="0" smtClean="0"/>
              <a:t>120 per le attività didattiche</a:t>
            </a:r>
            <a:r>
              <a:rPr lang="it-IT" altLang="it-IT" b="1" dirty="0" smtClean="0"/>
              <a:t>.</a:t>
            </a:r>
          </a:p>
          <a:p>
            <a:pPr algn="just">
              <a:buFont typeface="Arial" charset="0"/>
              <a:buNone/>
            </a:pPr>
            <a:r>
              <a:rPr lang="it-IT" altLang="it-IT" b="1" dirty="0" smtClean="0"/>
              <a:t>       </a:t>
            </a:r>
            <a:r>
              <a:rPr lang="it-IT" altLang="it-IT" sz="1400" dirty="0" smtClean="0"/>
              <a:t>(art. 3 D.M. 850/2015)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contenuto 2"/>
          <p:cNvSpPr>
            <a:spLocks noGrp="1"/>
          </p:cNvSpPr>
          <p:nvPr>
            <p:ph idx="1"/>
          </p:nvPr>
        </p:nvSpPr>
        <p:spPr>
          <a:xfrm>
            <a:off x="179512" y="260648"/>
            <a:ext cx="6984776" cy="5256584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>
              <a:buFont typeface="Arial" charset="0"/>
              <a:buNone/>
            </a:pPr>
            <a:r>
              <a:rPr lang="it-IT" altLang="it-IT" sz="2400" dirty="0" smtClean="0"/>
              <a:t>Nei </a:t>
            </a:r>
            <a:r>
              <a:rPr lang="it-IT" altLang="it-IT" sz="2400" b="1" dirty="0" smtClean="0"/>
              <a:t>180 giorni </a:t>
            </a:r>
            <a:r>
              <a:rPr lang="it-IT" altLang="it-IT" sz="2400" b="1" dirty="0" smtClean="0">
                <a:solidFill>
                  <a:srgbClr val="3333CC"/>
                </a:solidFill>
              </a:rPr>
              <a:t>vanno considerati</a:t>
            </a:r>
            <a:r>
              <a:rPr lang="it-IT" altLang="it-IT" sz="2400" dirty="0" smtClean="0"/>
              <a:t>: </a:t>
            </a:r>
          </a:p>
          <a:p>
            <a:r>
              <a:rPr lang="it-IT" altLang="it-IT" sz="2400" dirty="0" smtClean="0"/>
              <a:t>     </a:t>
            </a:r>
            <a:r>
              <a:rPr lang="it-IT" altLang="it-IT" sz="2400" b="1" dirty="0" smtClean="0"/>
              <a:t>le attività connesse al servizio scolastico, </a:t>
            </a:r>
          </a:p>
          <a:p>
            <a:r>
              <a:rPr lang="it-IT" altLang="it-IT" sz="2400" b="1" dirty="0" smtClean="0"/>
              <a:t>     i periodi di sospensione delle lezioni e delle attività didattiche, </a:t>
            </a:r>
          </a:p>
          <a:p>
            <a:r>
              <a:rPr lang="it-IT" altLang="it-IT" sz="2400" b="1" dirty="0" smtClean="0"/>
              <a:t>     gli esami, gli scrutini ed ogni altro impegno di servizio, </a:t>
            </a:r>
          </a:p>
          <a:p>
            <a:r>
              <a:rPr lang="it-IT" altLang="it-IT" sz="2400" b="1" dirty="0" smtClean="0"/>
              <a:t>     il primo mese del periodo di astensione obbligatoria dal servizio per gravidanza</a:t>
            </a:r>
            <a:r>
              <a:rPr lang="it-IT" altLang="it-IT" sz="2400" dirty="0" smtClean="0"/>
              <a:t>.</a:t>
            </a:r>
          </a:p>
          <a:p>
            <a:pPr>
              <a:buFont typeface="Arial" charset="0"/>
              <a:buNone/>
            </a:pPr>
            <a:endParaRPr lang="it-IT" altLang="it-IT" sz="2400" dirty="0" smtClean="0"/>
          </a:p>
          <a:p>
            <a:pPr>
              <a:buFont typeface="Arial" charset="0"/>
              <a:buNone/>
            </a:pPr>
            <a:r>
              <a:rPr lang="it-IT" altLang="it-IT" sz="2400" dirty="0" smtClean="0"/>
              <a:t>Nei </a:t>
            </a:r>
            <a:r>
              <a:rPr lang="it-IT" altLang="it-IT" sz="2400" b="1" dirty="0" smtClean="0"/>
              <a:t>180 giorni </a:t>
            </a:r>
            <a:r>
              <a:rPr lang="it-IT" altLang="it-IT" sz="2400" b="1" dirty="0" smtClean="0">
                <a:solidFill>
                  <a:srgbClr val="0000FF"/>
                </a:solidFill>
              </a:rPr>
              <a:t>NON vanno considerati </a:t>
            </a:r>
            <a:r>
              <a:rPr lang="it-IT" altLang="it-IT" sz="2400" dirty="0" smtClean="0"/>
              <a:t>i giorni: </a:t>
            </a:r>
          </a:p>
          <a:p>
            <a:pPr>
              <a:buFont typeface="Arial" charset="0"/>
              <a:buNone/>
            </a:pPr>
            <a:r>
              <a:rPr lang="it-IT" altLang="it-IT" sz="2400" dirty="0" smtClean="0"/>
              <a:t>     di congedo ordinario e straordinario</a:t>
            </a:r>
          </a:p>
          <a:p>
            <a:pPr>
              <a:buFont typeface="Arial" charset="0"/>
              <a:buNone/>
            </a:pPr>
            <a:r>
              <a:rPr lang="it-IT" altLang="it-IT" sz="2400" dirty="0" smtClean="0"/>
              <a:t>     di aspettativa a qualunque titolo.</a:t>
            </a:r>
          </a:p>
          <a:p>
            <a:pPr>
              <a:buFont typeface="Arial" charset="0"/>
              <a:buNone/>
            </a:pPr>
            <a:endParaRPr lang="it-IT" altLang="it-IT" sz="2400" dirty="0" smtClean="0"/>
          </a:p>
          <a:p>
            <a:endParaRPr lang="it-IT" altLang="it-IT" sz="2400" dirty="0" smtClean="0"/>
          </a:p>
        </p:txBody>
      </p:sp>
      <p:sp>
        <p:nvSpPr>
          <p:cNvPr id="9" name="Freccia a destra 8"/>
          <p:cNvSpPr/>
          <p:nvPr/>
        </p:nvSpPr>
        <p:spPr>
          <a:xfrm>
            <a:off x="179512" y="4437112"/>
            <a:ext cx="358775" cy="36036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179512" y="4941168"/>
            <a:ext cx="358775" cy="36036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12" name="Immagine 11" descr="temp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3675" y="0"/>
            <a:ext cx="2600325" cy="17621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3" y="260648"/>
            <a:ext cx="7488831" cy="230425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it-IT" sz="2000" dirty="0">
                <a:latin typeface="Tahoma" pitchFamily="34" charset="0"/>
                <a:cs typeface="Tahoma" pitchFamily="34" charset="0"/>
              </a:rPr>
              <a:t>Nei </a:t>
            </a:r>
            <a:r>
              <a:rPr lang="it-IT" sz="2000" b="1" dirty="0">
                <a:latin typeface="Tahoma" pitchFamily="34" charset="0"/>
                <a:cs typeface="Tahoma" pitchFamily="34" charset="0"/>
              </a:rPr>
              <a:t>120 giorni 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di attività didattica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vanno compresi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: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t-IT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it-IT" sz="20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i giorni effettivi di </a:t>
            </a:r>
            <a:r>
              <a:rPr lang="it-IT" sz="2000" dirty="0" smtClean="0">
                <a:latin typeface="Tahoma" pitchFamily="34" charset="0"/>
                <a:cs typeface="Tahoma" pitchFamily="34" charset="0"/>
              </a:rPr>
              <a:t>insegnamento;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t-IT" sz="2000" dirty="0" smtClean="0">
                <a:latin typeface="Tahoma" pitchFamily="34" charset="0"/>
                <a:cs typeface="Tahoma" pitchFamily="34" charset="0"/>
              </a:rPr>
              <a:t>    i giorni impiegati presso la sede di servizio per ogni altra attività preordinata al migliore svolgimento dell’azione didattica, ivi comprese la valutazione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it-IT" sz="2000" dirty="0" smtClean="0">
                <a:latin typeface="Tahoma" pitchFamily="34" charset="0"/>
                <a:cs typeface="Tahoma" pitchFamily="34" charset="0"/>
              </a:rPr>
              <a:t>la progettazione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it-IT" sz="2000" dirty="0" smtClean="0">
                <a:latin typeface="Tahoma" pitchFamily="34" charset="0"/>
                <a:cs typeface="Tahoma" pitchFamily="34" charset="0"/>
              </a:rPr>
              <a:t>la formazione, le attività collegiali.</a:t>
            </a:r>
            <a:endParaRPr lang="it-IT" sz="2000" dirty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it-IT" sz="2400" dirty="0"/>
          </a:p>
        </p:txBody>
      </p:sp>
      <p:sp>
        <p:nvSpPr>
          <p:cNvPr id="4" name="Freccia a destra 3"/>
          <p:cNvSpPr/>
          <p:nvPr/>
        </p:nvSpPr>
        <p:spPr>
          <a:xfrm>
            <a:off x="467544" y="692696"/>
            <a:ext cx="360362" cy="36036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467544" y="1196752"/>
            <a:ext cx="360362" cy="36036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pic>
        <p:nvPicPr>
          <p:cNvPr id="7" name="Immagine 6" descr="temp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852936"/>
            <a:ext cx="2809875" cy="162877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9552" y="4581128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Con riferimento ai docenti neoassunti in servizio con prestazione o </a:t>
            </a:r>
            <a:r>
              <a:rPr lang="it-IT" sz="2000" b="1" dirty="0" smtClean="0"/>
              <a:t>orario inferiore su cattedra o posto (part </a:t>
            </a:r>
            <a:r>
              <a:rPr lang="it-IT" sz="2000" b="1" dirty="0" err="1" smtClean="0"/>
              <a:t>time</a:t>
            </a:r>
            <a:r>
              <a:rPr lang="it-IT" sz="2000" b="1" dirty="0" smtClean="0"/>
              <a:t>), </a:t>
            </a:r>
            <a:r>
              <a:rPr lang="it-IT" sz="2000" dirty="0" smtClean="0"/>
              <a:t>il punto 2 della c.m. precisa che i 180 giorni di  servizio e i 120 giorni di attività didattica sono </a:t>
            </a:r>
            <a:r>
              <a:rPr lang="it-IT" sz="2000" b="1" dirty="0" smtClean="0"/>
              <a:t>proporzionalmente ridotti</a:t>
            </a:r>
            <a:r>
              <a:rPr lang="it-IT" sz="2000" dirty="0" smtClean="0"/>
              <a:t>, fermo restando  l'obbligo relativo alla frequenza, per intero, delle 50 ore di formazione previste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5794</TotalTime>
  <Words>2546</Words>
  <Application>Microsoft Office PowerPoint</Application>
  <PresentationFormat>Presentazione su schermo (4:3)</PresentationFormat>
  <Paragraphs>277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1) COSA FA IL NEOASSUNTO?</vt:lpstr>
      <vt:lpstr>Presentazione standard di PowerPoint</vt:lpstr>
      <vt:lpstr>Presentazione standard di PowerPoint</vt:lpstr>
      <vt:lpstr>Presentazione standard di PowerPoint</vt:lpstr>
      <vt:lpstr>Incontri propedeutici e di restituzione  </vt:lpstr>
      <vt:lpstr>Presentazione standard di PowerPoint</vt:lpstr>
      <vt:lpstr>lABORA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Piattaforma Indire</vt:lpstr>
      <vt:lpstr>Risorse presenti in piattaforma</vt:lpstr>
      <vt:lpstr>Presentazione standard di PowerPoint</vt:lpstr>
      <vt:lpstr>Il ruolo del Dirigente Scolastico</vt:lpstr>
      <vt:lpstr>Ruolo Dirigente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Administrator</cp:lastModifiedBy>
  <cp:revision>347</cp:revision>
  <dcterms:created xsi:type="dcterms:W3CDTF">2007-09-27T20:25:47Z</dcterms:created>
  <dcterms:modified xsi:type="dcterms:W3CDTF">2016-03-15T15:32:27Z</dcterms:modified>
</cp:coreProperties>
</file>